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6"/>
  </p:notesMasterIdLst>
  <p:handoutMasterIdLst>
    <p:handoutMasterId r:id="rId27"/>
  </p:handoutMasterIdLst>
  <p:sldIdLst>
    <p:sldId id="312" r:id="rId5"/>
    <p:sldId id="304" r:id="rId6"/>
    <p:sldId id="329" r:id="rId7"/>
    <p:sldId id="330" r:id="rId8"/>
    <p:sldId id="415" r:id="rId9"/>
    <p:sldId id="418" r:id="rId10"/>
    <p:sldId id="417" r:id="rId11"/>
    <p:sldId id="324" r:id="rId12"/>
    <p:sldId id="323" r:id="rId13"/>
    <p:sldId id="268" r:id="rId14"/>
    <p:sldId id="410" r:id="rId15"/>
    <p:sldId id="325" r:id="rId16"/>
    <p:sldId id="326" r:id="rId17"/>
    <p:sldId id="327" r:id="rId18"/>
    <p:sldId id="307" r:id="rId19"/>
    <p:sldId id="414" r:id="rId20"/>
    <p:sldId id="413" r:id="rId21"/>
    <p:sldId id="420" r:id="rId22"/>
    <p:sldId id="421" r:id="rId23"/>
    <p:sldId id="422" r:id="rId24"/>
    <p:sldId id="297" r:id="rId25"/>
  </p:sldIdLst>
  <p:sldSz cx="12192000" cy="6858000"/>
  <p:notesSz cx="13716000" cy="24384000"/>
  <p:defaultTextStyle>
    <a:defPPr rtl="0">
      <a:defRPr lang="de-DE"/>
    </a:defPPr>
    <a:lvl1pPr marL="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8B14BE4B-4E15-7AD7-F8B9-2D9DBABD1085}" name="Klingenschmid Johanna" initials="JK" userId="S::j.klingenschmid@ms1stj.at::17d89d07-9363-4e09-9b9d-7a5a77b336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CE"/>
    <a:srgbClr val="202C8F"/>
    <a:srgbClr val="FDFBF6"/>
    <a:srgbClr val="AAC4E9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BB473-D1AB-427F-89B3-AFF542069864}" v="90" dt="2025-02-24T15:32:31.727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 varScale="1">
        <p:scale>
          <a:sx n="72" d="100"/>
          <a:sy n="72" d="100"/>
        </p:scale>
        <p:origin x="1104" y="53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" d="100"/>
          <a:sy n="30" d="100"/>
        </p:scale>
        <p:origin x="3264" y="-12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ingenschmid Johanna" userId="17d89d07-9363-4e09-9b9d-7a5a77b33672" providerId="ADAL" clId="{8A6EB695-CEE8-4BA4-9514-0C8BFD01AD81}"/>
    <pc:docChg chg="delSld modSld sldOrd">
      <pc:chgData name="Klingenschmid Johanna" userId="17d89d07-9363-4e09-9b9d-7a5a77b33672" providerId="ADAL" clId="{8A6EB695-CEE8-4BA4-9514-0C8BFD01AD81}" dt="2025-02-24T21:11:44.291" v="12"/>
      <pc:docMkLst>
        <pc:docMk/>
      </pc:docMkLst>
      <pc:sldChg chg="ord">
        <pc:chgData name="Klingenschmid Johanna" userId="17d89d07-9363-4e09-9b9d-7a5a77b33672" providerId="ADAL" clId="{8A6EB695-CEE8-4BA4-9514-0C8BFD01AD81}" dt="2025-02-24T21:11:18.268" v="8"/>
        <pc:sldMkLst>
          <pc:docMk/>
          <pc:sldMk cId="2529104391" sldId="415"/>
        </pc:sldMkLst>
      </pc:sldChg>
      <pc:sldChg chg="del ord">
        <pc:chgData name="Klingenschmid Johanna" userId="17d89d07-9363-4e09-9b9d-7a5a77b33672" providerId="ADAL" clId="{8A6EB695-CEE8-4BA4-9514-0C8BFD01AD81}" dt="2025-02-24T21:09:53.671" v="4" actId="2696"/>
        <pc:sldMkLst>
          <pc:docMk/>
          <pc:sldMk cId="1990060981" sldId="416"/>
        </pc:sldMkLst>
      </pc:sldChg>
      <pc:sldChg chg="ord">
        <pc:chgData name="Klingenschmid Johanna" userId="17d89d07-9363-4e09-9b9d-7a5a77b33672" providerId="ADAL" clId="{8A6EB695-CEE8-4BA4-9514-0C8BFD01AD81}" dt="2025-02-24T21:11:44.291" v="12"/>
        <pc:sldMkLst>
          <pc:docMk/>
          <pc:sldMk cId="3662337872" sldId="417"/>
        </pc:sldMkLst>
      </pc:sldChg>
      <pc:sldChg chg="ord">
        <pc:chgData name="Klingenschmid Johanna" userId="17d89d07-9363-4e09-9b9d-7a5a77b33672" providerId="ADAL" clId="{8A6EB695-CEE8-4BA4-9514-0C8BFD01AD81}" dt="2025-02-24T21:11:34.209" v="10"/>
        <pc:sldMkLst>
          <pc:docMk/>
          <pc:sldMk cId="1672488374" sldId="41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484EA-D033-4D4E-AEC1-F91378A14202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17521C8-30E1-417F-92C9-27419DCBD29A}">
      <dgm:prSet/>
      <dgm:spPr/>
      <dgm:t>
        <a:bodyPr/>
        <a:lstStyle/>
        <a:p>
          <a:r>
            <a:rPr lang="de-DE"/>
            <a:t>Unter dem Begriff „IBOBB“ werden alle Maßnahmen der schulischen Bildungs- und Berufsorientierung zusammengefasst</a:t>
          </a:r>
          <a:endParaRPr lang="en-US"/>
        </a:p>
      </dgm:t>
    </dgm:pt>
    <dgm:pt modelId="{A6C67935-F98B-45FC-BA95-93AA4FE40AB5}" type="parTrans" cxnId="{60F5D349-7342-4813-9C99-AB8210E69918}">
      <dgm:prSet/>
      <dgm:spPr/>
      <dgm:t>
        <a:bodyPr/>
        <a:lstStyle/>
        <a:p>
          <a:endParaRPr lang="en-US"/>
        </a:p>
      </dgm:t>
    </dgm:pt>
    <dgm:pt modelId="{6AD8ED8A-ED8C-40DC-ADB7-4AA59888B393}" type="sibTrans" cxnId="{60F5D349-7342-4813-9C99-AB8210E69918}">
      <dgm:prSet/>
      <dgm:spPr/>
      <dgm:t>
        <a:bodyPr/>
        <a:lstStyle/>
        <a:p>
          <a:endParaRPr lang="en-US"/>
        </a:p>
      </dgm:t>
    </dgm:pt>
    <dgm:pt modelId="{6BB87D52-E5DA-40A0-8C6B-F6CA88FD6D7C}">
      <dgm:prSet/>
      <dgm:spPr/>
      <dgm:t>
        <a:bodyPr/>
        <a:lstStyle/>
        <a:p>
          <a:r>
            <a:rPr lang="de-DE"/>
            <a:t>Information, Beratung und Orientierung für Bildung und Beruf</a:t>
          </a:r>
          <a:endParaRPr lang="en-US"/>
        </a:p>
      </dgm:t>
    </dgm:pt>
    <dgm:pt modelId="{016623B9-CE90-42BB-9AA9-AE11FC575137}" type="parTrans" cxnId="{462FFDB1-B523-424A-B9A9-4894CB682E21}">
      <dgm:prSet/>
      <dgm:spPr/>
      <dgm:t>
        <a:bodyPr/>
        <a:lstStyle/>
        <a:p>
          <a:endParaRPr lang="en-US"/>
        </a:p>
      </dgm:t>
    </dgm:pt>
    <dgm:pt modelId="{924198FC-C48E-48F6-A496-49BD6CE80B01}" type="sibTrans" cxnId="{462FFDB1-B523-424A-B9A9-4894CB682E21}">
      <dgm:prSet/>
      <dgm:spPr/>
      <dgm:t>
        <a:bodyPr/>
        <a:lstStyle/>
        <a:p>
          <a:endParaRPr lang="en-US"/>
        </a:p>
      </dgm:t>
    </dgm:pt>
    <dgm:pt modelId="{D05F225D-6814-4D58-9D7F-25939C801446}">
      <dgm:prSet/>
      <dgm:spPr/>
      <dgm:t>
        <a:bodyPr/>
        <a:lstStyle/>
        <a:p>
          <a:r>
            <a:rPr lang="de-DE"/>
            <a:t>Schülerberatung ist ein Teil von IBOBB</a:t>
          </a:r>
          <a:endParaRPr lang="en-US"/>
        </a:p>
      </dgm:t>
    </dgm:pt>
    <dgm:pt modelId="{F4B821D5-FB51-4C23-8DE7-5C2CDADAB068}" type="parTrans" cxnId="{824F5BDD-383A-4AE3-A43A-67D776FEB0B0}">
      <dgm:prSet/>
      <dgm:spPr/>
      <dgm:t>
        <a:bodyPr/>
        <a:lstStyle/>
        <a:p>
          <a:endParaRPr lang="en-US"/>
        </a:p>
      </dgm:t>
    </dgm:pt>
    <dgm:pt modelId="{6A3086F7-CA17-4DD2-8FD4-7C9CD52FA617}" type="sibTrans" cxnId="{824F5BDD-383A-4AE3-A43A-67D776FEB0B0}">
      <dgm:prSet/>
      <dgm:spPr/>
      <dgm:t>
        <a:bodyPr/>
        <a:lstStyle/>
        <a:p>
          <a:endParaRPr lang="en-US"/>
        </a:p>
      </dgm:t>
    </dgm:pt>
    <dgm:pt modelId="{22138585-81D6-4821-A8D4-7C61CAB7C7CE}">
      <dgm:prSet/>
      <dgm:spPr/>
      <dgm:t>
        <a:bodyPr/>
        <a:lstStyle/>
        <a:p>
          <a:r>
            <a:rPr lang="de-DE"/>
            <a:t>Berufsorientierung und Schülerberatung heißt Lebensorientierung</a:t>
          </a:r>
          <a:endParaRPr lang="en-US"/>
        </a:p>
      </dgm:t>
    </dgm:pt>
    <dgm:pt modelId="{CDCFD285-87AE-4229-9FFB-6AFF0138558D}" type="parTrans" cxnId="{69D95630-937A-4CB0-A78F-4C6514422401}">
      <dgm:prSet/>
      <dgm:spPr/>
      <dgm:t>
        <a:bodyPr/>
        <a:lstStyle/>
        <a:p>
          <a:endParaRPr lang="en-US"/>
        </a:p>
      </dgm:t>
    </dgm:pt>
    <dgm:pt modelId="{34D80AE7-83F0-44E0-BCD7-C8BE0D6EDE85}" type="sibTrans" cxnId="{69D95630-937A-4CB0-A78F-4C6514422401}">
      <dgm:prSet/>
      <dgm:spPr/>
      <dgm:t>
        <a:bodyPr/>
        <a:lstStyle/>
        <a:p>
          <a:endParaRPr lang="en-US"/>
        </a:p>
      </dgm:t>
    </dgm:pt>
    <dgm:pt modelId="{A9D72A45-6241-4BE2-98EA-8F3048FC4B02}" type="pres">
      <dgm:prSet presAssocID="{535484EA-D033-4D4E-AEC1-F91378A14202}" presName="outerComposite" presStyleCnt="0">
        <dgm:presLayoutVars>
          <dgm:chMax val="5"/>
          <dgm:dir/>
          <dgm:resizeHandles val="exact"/>
        </dgm:presLayoutVars>
      </dgm:prSet>
      <dgm:spPr/>
    </dgm:pt>
    <dgm:pt modelId="{DEB8A9B4-5C0B-4EEE-8B8A-87DDBC1CDBA2}" type="pres">
      <dgm:prSet presAssocID="{535484EA-D033-4D4E-AEC1-F91378A14202}" presName="dummyMaxCanvas" presStyleCnt="0">
        <dgm:presLayoutVars/>
      </dgm:prSet>
      <dgm:spPr/>
    </dgm:pt>
    <dgm:pt modelId="{F95F1DC3-87EC-4848-8D54-125EA5967458}" type="pres">
      <dgm:prSet presAssocID="{535484EA-D033-4D4E-AEC1-F91378A14202}" presName="FourNodes_1" presStyleLbl="node1" presStyleIdx="0" presStyleCnt="4">
        <dgm:presLayoutVars>
          <dgm:bulletEnabled val="1"/>
        </dgm:presLayoutVars>
      </dgm:prSet>
      <dgm:spPr/>
    </dgm:pt>
    <dgm:pt modelId="{AE5C8062-63AB-4964-B640-0B21BB89838D}" type="pres">
      <dgm:prSet presAssocID="{535484EA-D033-4D4E-AEC1-F91378A14202}" presName="FourNodes_2" presStyleLbl="node1" presStyleIdx="1" presStyleCnt="4">
        <dgm:presLayoutVars>
          <dgm:bulletEnabled val="1"/>
        </dgm:presLayoutVars>
      </dgm:prSet>
      <dgm:spPr/>
    </dgm:pt>
    <dgm:pt modelId="{4BBE23EC-B704-47E5-84E3-EC668CA9FB5A}" type="pres">
      <dgm:prSet presAssocID="{535484EA-D033-4D4E-AEC1-F91378A14202}" presName="FourNodes_3" presStyleLbl="node1" presStyleIdx="2" presStyleCnt="4">
        <dgm:presLayoutVars>
          <dgm:bulletEnabled val="1"/>
        </dgm:presLayoutVars>
      </dgm:prSet>
      <dgm:spPr/>
    </dgm:pt>
    <dgm:pt modelId="{5CBD36B7-86BD-4702-A145-CDFFB0E1E8F9}" type="pres">
      <dgm:prSet presAssocID="{535484EA-D033-4D4E-AEC1-F91378A14202}" presName="FourNodes_4" presStyleLbl="node1" presStyleIdx="3" presStyleCnt="4">
        <dgm:presLayoutVars>
          <dgm:bulletEnabled val="1"/>
        </dgm:presLayoutVars>
      </dgm:prSet>
      <dgm:spPr/>
    </dgm:pt>
    <dgm:pt modelId="{19C010DD-93FB-4E77-934F-2C62D90E1F35}" type="pres">
      <dgm:prSet presAssocID="{535484EA-D033-4D4E-AEC1-F91378A14202}" presName="FourConn_1-2" presStyleLbl="fgAccFollowNode1" presStyleIdx="0" presStyleCnt="3">
        <dgm:presLayoutVars>
          <dgm:bulletEnabled val="1"/>
        </dgm:presLayoutVars>
      </dgm:prSet>
      <dgm:spPr/>
    </dgm:pt>
    <dgm:pt modelId="{5E2DF584-C0C5-4717-B05B-80942CA3C539}" type="pres">
      <dgm:prSet presAssocID="{535484EA-D033-4D4E-AEC1-F91378A14202}" presName="FourConn_2-3" presStyleLbl="fgAccFollowNode1" presStyleIdx="1" presStyleCnt="3">
        <dgm:presLayoutVars>
          <dgm:bulletEnabled val="1"/>
        </dgm:presLayoutVars>
      </dgm:prSet>
      <dgm:spPr/>
    </dgm:pt>
    <dgm:pt modelId="{25BC044D-7603-4156-B806-5FC02B3D3C0A}" type="pres">
      <dgm:prSet presAssocID="{535484EA-D033-4D4E-AEC1-F91378A14202}" presName="FourConn_3-4" presStyleLbl="fgAccFollowNode1" presStyleIdx="2" presStyleCnt="3">
        <dgm:presLayoutVars>
          <dgm:bulletEnabled val="1"/>
        </dgm:presLayoutVars>
      </dgm:prSet>
      <dgm:spPr/>
    </dgm:pt>
    <dgm:pt modelId="{E0540102-F004-423E-A6F4-D4EB9CE8A7CC}" type="pres">
      <dgm:prSet presAssocID="{535484EA-D033-4D4E-AEC1-F91378A14202}" presName="FourNodes_1_text" presStyleLbl="node1" presStyleIdx="3" presStyleCnt="4">
        <dgm:presLayoutVars>
          <dgm:bulletEnabled val="1"/>
        </dgm:presLayoutVars>
      </dgm:prSet>
      <dgm:spPr/>
    </dgm:pt>
    <dgm:pt modelId="{EBBC14F9-4852-4EC3-BDAC-0FA78361EB94}" type="pres">
      <dgm:prSet presAssocID="{535484EA-D033-4D4E-AEC1-F91378A14202}" presName="FourNodes_2_text" presStyleLbl="node1" presStyleIdx="3" presStyleCnt="4">
        <dgm:presLayoutVars>
          <dgm:bulletEnabled val="1"/>
        </dgm:presLayoutVars>
      </dgm:prSet>
      <dgm:spPr/>
    </dgm:pt>
    <dgm:pt modelId="{4C287EE4-D6AD-4AE2-9E05-E222C168DB25}" type="pres">
      <dgm:prSet presAssocID="{535484EA-D033-4D4E-AEC1-F91378A14202}" presName="FourNodes_3_text" presStyleLbl="node1" presStyleIdx="3" presStyleCnt="4">
        <dgm:presLayoutVars>
          <dgm:bulletEnabled val="1"/>
        </dgm:presLayoutVars>
      </dgm:prSet>
      <dgm:spPr/>
    </dgm:pt>
    <dgm:pt modelId="{FCDFD67B-52BC-4626-9811-26DF61C39124}" type="pres">
      <dgm:prSet presAssocID="{535484EA-D033-4D4E-AEC1-F91378A1420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B6BFA09-DB2F-4213-804D-6DC003A52938}" type="presOf" srcId="{6A3086F7-CA17-4DD2-8FD4-7C9CD52FA617}" destId="{25BC044D-7603-4156-B806-5FC02B3D3C0A}" srcOrd="0" destOrd="0" presId="urn:microsoft.com/office/officeart/2005/8/layout/vProcess5"/>
    <dgm:cxn modelId="{C1A71B26-30AB-42A0-9496-A9C39CEAA281}" type="presOf" srcId="{924198FC-C48E-48F6-A496-49BD6CE80B01}" destId="{5E2DF584-C0C5-4717-B05B-80942CA3C539}" srcOrd="0" destOrd="0" presId="urn:microsoft.com/office/officeart/2005/8/layout/vProcess5"/>
    <dgm:cxn modelId="{69D95630-937A-4CB0-A78F-4C6514422401}" srcId="{535484EA-D033-4D4E-AEC1-F91378A14202}" destId="{22138585-81D6-4821-A8D4-7C61CAB7C7CE}" srcOrd="3" destOrd="0" parTransId="{CDCFD285-87AE-4229-9FFB-6AFF0138558D}" sibTransId="{34D80AE7-83F0-44E0-BCD7-C8BE0D6EDE85}"/>
    <dgm:cxn modelId="{C5D7685E-8718-430E-8650-E39DBA0849C5}" type="presOf" srcId="{6BB87D52-E5DA-40A0-8C6B-F6CA88FD6D7C}" destId="{EBBC14F9-4852-4EC3-BDAC-0FA78361EB94}" srcOrd="1" destOrd="0" presId="urn:microsoft.com/office/officeart/2005/8/layout/vProcess5"/>
    <dgm:cxn modelId="{0FD8FC66-3E5F-44BB-8F72-90ED9B7AA302}" type="presOf" srcId="{D05F225D-6814-4D58-9D7F-25939C801446}" destId="{4BBE23EC-B704-47E5-84E3-EC668CA9FB5A}" srcOrd="0" destOrd="0" presId="urn:microsoft.com/office/officeart/2005/8/layout/vProcess5"/>
    <dgm:cxn modelId="{60F5D349-7342-4813-9C99-AB8210E69918}" srcId="{535484EA-D033-4D4E-AEC1-F91378A14202}" destId="{417521C8-30E1-417F-92C9-27419DCBD29A}" srcOrd="0" destOrd="0" parTransId="{A6C67935-F98B-45FC-BA95-93AA4FE40AB5}" sibTransId="{6AD8ED8A-ED8C-40DC-ADB7-4AA59888B393}"/>
    <dgm:cxn modelId="{1969004D-B987-44CE-9B81-90E8D1BD65AF}" type="presOf" srcId="{6AD8ED8A-ED8C-40DC-ADB7-4AA59888B393}" destId="{19C010DD-93FB-4E77-934F-2C62D90E1F35}" srcOrd="0" destOrd="0" presId="urn:microsoft.com/office/officeart/2005/8/layout/vProcess5"/>
    <dgm:cxn modelId="{52CD664E-C94D-4672-8B84-8C5E96FE8149}" type="presOf" srcId="{D05F225D-6814-4D58-9D7F-25939C801446}" destId="{4C287EE4-D6AD-4AE2-9E05-E222C168DB25}" srcOrd="1" destOrd="0" presId="urn:microsoft.com/office/officeart/2005/8/layout/vProcess5"/>
    <dgm:cxn modelId="{3C9A5853-210F-4447-9C1E-AB1BFC357D12}" type="presOf" srcId="{22138585-81D6-4821-A8D4-7C61CAB7C7CE}" destId="{FCDFD67B-52BC-4626-9811-26DF61C39124}" srcOrd="1" destOrd="0" presId="urn:microsoft.com/office/officeart/2005/8/layout/vProcess5"/>
    <dgm:cxn modelId="{3669CDA0-3309-4D30-8D07-864D477A3438}" type="presOf" srcId="{22138585-81D6-4821-A8D4-7C61CAB7C7CE}" destId="{5CBD36B7-86BD-4702-A145-CDFFB0E1E8F9}" srcOrd="0" destOrd="0" presId="urn:microsoft.com/office/officeart/2005/8/layout/vProcess5"/>
    <dgm:cxn modelId="{462FFDB1-B523-424A-B9A9-4894CB682E21}" srcId="{535484EA-D033-4D4E-AEC1-F91378A14202}" destId="{6BB87D52-E5DA-40A0-8C6B-F6CA88FD6D7C}" srcOrd="1" destOrd="0" parTransId="{016623B9-CE90-42BB-9AA9-AE11FC575137}" sibTransId="{924198FC-C48E-48F6-A496-49BD6CE80B01}"/>
    <dgm:cxn modelId="{3BB61CB5-746A-433F-B0E1-8BA1F1CE1F86}" type="presOf" srcId="{6BB87D52-E5DA-40A0-8C6B-F6CA88FD6D7C}" destId="{AE5C8062-63AB-4964-B640-0B21BB89838D}" srcOrd="0" destOrd="0" presId="urn:microsoft.com/office/officeart/2005/8/layout/vProcess5"/>
    <dgm:cxn modelId="{AD2B2DD7-BBEF-4557-967B-E09A53A68E0E}" type="presOf" srcId="{417521C8-30E1-417F-92C9-27419DCBD29A}" destId="{E0540102-F004-423E-A6F4-D4EB9CE8A7CC}" srcOrd="1" destOrd="0" presId="urn:microsoft.com/office/officeart/2005/8/layout/vProcess5"/>
    <dgm:cxn modelId="{7169DCDB-0C3C-4BAD-ACA4-E54FE69FD911}" type="presOf" srcId="{535484EA-D033-4D4E-AEC1-F91378A14202}" destId="{A9D72A45-6241-4BE2-98EA-8F3048FC4B02}" srcOrd="0" destOrd="0" presId="urn:microsoft.com/office/officeart/2005/8/layout/vProcess5"/>
    <dgm:cxn modelId="{824F5BDD-383A-4AE3-A43A-67D776FEB0B0}" srcId="{535484EA-D033-4D4E-AEC1-F91378A14202}" destId="{D05F225D-6814-4D58-9D7F-25939C801446}" srcOrd="2" destOrd="0" parTransId="{F4B821D5-FB51-4C23-8DE7-5C2CDADAB068}" sibTransId="{6A3086F7-CA17-4DD2-8FD4-7C9CD52FA617}"/>
    <dgm:cxn modelId="{486908F6-AB49-4DB2-9DFE-5AFDE54FAEA0}" type="presOf" srcId="{417521C8-30E1-417F-92C9-27419DCBD29A}" destId="{F95F1DC3-87EC-4848-8D54-125EA5967458}" srcOrd="0" destOrd="0" presId="urn:microsoft.com/office/officeart/2005/8/layout/vProcess5"/>
    <dgm:cxn modelId="{2E9654A1-8FD9-451D-BA43-7B7AF712625F}" type="presParOf" srcId="{A9D72A45-6241-4BE2-98EA-8F3048FC4B02}" destId="{DEB8A9B4-5C0B-4EEE-8B8A-87DDBC1CDBA2}" srcOrd="0" destOrd="0" presId="urn:microsoft.com/office/officeart/2005/8/layout/vProcess5"/>
    <dgm:cxn modelId="{58A89C70-65E6-4198-AC74-8FE232589546}" type="presParOf" srcId="{A9D72A45-6241-4BE2-98EA-8F3048FC4B02}" destId="{F95F1DC3-87EC-4848-8D54-125EA5967458}" srcOrd="1" destOrd="0" presId="urn:microsoft.com/office/officeart/2005/8/layout/vProcess5"/>
    <dgm:cxn modelId="{B73C68B8-2974-4C19-9D80-6251283CB8A4}" type="presParOf" srcId="{A9D72A45-6241-4BE2-98EA-8F3048FC4B02}" destId="{AE5C8062-63AB-4964-B640-0B21BB89838D}" srcOrd="2" destOrd="0" presId="urn:microsoft.com/office/officeart/2005/8/layout/vProcess5"/>
    <dgm:cxn modelId="{3821AE06-360C-4504-95B9-B362735CDA0C}" type="presParOf" srcId="{A9D72A45-6241-4BE2-98EA-8F3048FC4B02}" destId="{4BBE23EC-B704-47E5-84E3-EC668CA9FB5A}" srcOrd="3" destOrd="0" presId="urn:microsoft.com/office/officeart/2005/8/layout/vProcess5"/>
    <dgm:cxn modelId="{972DAB7A-06A0-4536-9634-DCD69EA2328F}" type="presParOf" srcId="{A9D72A45-6241-4BE2-98EA-8F3048FC4B02}" destId="{5CBD36B7-86BD-4702-A145-CDFFB0E1E8F9}" srcOrd="4" destOrd="0" presId="urn:microsoft.com/office/officeart/2005/8/layout/vProcess5"/>
    <dgm:cxn modelId="{AF3150D7-8653-440B-A656-6121363C4BCC}" type="presParOf" srcId="{A9D72A45-6241-4BE2-98EA-8F3048FC4B02}" destId="{19C010DD-93FB-4E77-934F-2C62D90E1F35}" srcOrd="5" destOrd="0" presId="urn:microsoft.com/office/officeart/2005/8/layout/vProcess5"/>
    <dgm:cxn modelId="{FE237042-2BFB-42F3-B4FA-0BEEC5264A09}" type="presParOf" srcId="{A9D72A45-6241-4BE2-98EA-8F3048FC4B02}" destId="{5E2DF584-C0C5-4717-B05B-80942CA3C539}" srcOrd="6" destOrd="0" presId="urn:microsoft.com/office/officeart/2005/8/layout/vProcess5"/>
    <dgm:cxn modelId="{22AED868-EC3E-4DEA-B25C-39D25DC8AF35}" type="presParOf" srcId="{A9D72A45-6241-4BE2-98EA-8F3048FC4B02}" destId="{25BC044D-7603-4156-B806-5FC02B3D3C0A}" srcOrd="7" destOrd="0" presId="urn:microsoft.com/office/officeart/2005/8/layout/vProcess5"/>
    <dgm:cxn modelId="{89CA56DA-34DC-4421-9960-0DEA79A8FE5F}" type="presParOf" srcId="{A9D72A45-6241-4BE2-98EA-8F3048FC4B02}" destId="{E0540102-F004-423E-A6F4-D4EB9CE8A7CC}" srcOrd="8" destOrd="0" presId="urn:microsoft.com/office/officeart/2005/8/layout/vProcess5"/>
    <dgm:cxn modelId="{95C1DEA4-1168-40FD-BEC9-50C93D0DE845}" type="presParOf" srcId="{A9D72A45-6241-4BE2-98EA-8F3048FC4B02}" destId="{EBBC14F9-4852-4EC3-BDAC-0FA78361EB94}" srcOrd="9" destOrd="0" presId="urn:microsoft.com/office/officeart/2005/8/layout/vProcess5"/>
    <dgm:cxn modelId="{E8DCB3CD-5834-40C0-BED9-E34568045F72}" type="presParOf" srcId="{A9D72A45-6241-4BE2-98EA-8F3048FC4B02}" destId="{4C287EE4-D6AD-4AE2-9E05-E222C168DB25}" srcOrd="10" destOrd="0" presId="urn:microsoft.com/office/officeart/2005/8/layout/vProcess5"/>
    <dgm:cxn modelId="{04F026A4-5405-4632-99EE-60109EFECADE}" type="presParOf" srcId="{A9D72A45-6241-4BE2-98EA-8F3048FC4B02}" destId="{FCDFD67B-52BC-4626-9811-26DF61C3912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F1DC3-87EC-4848-8D54-125EA5967458}">
      <dsp:nvSpPr>
        <dsp:cNvPr id="0" name=""/>
        <dsp:cNvSpPr/>
      </dsp:nvSpPr>
      <dsp:spPr>
        <a:xfrm>
          <a:off x="0" y="0"/>
          <a:ext cx="8409301" cy="8686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Unter dem Begriff „IBOBB“ werden alle Maßnahmen der schulischen Bildungs- und Berufsorientierung zusammengefasst</a:t>
          </a:r>
          <a:endParaRPr lang="en-US" sz="2000" kern="1200"/>
        </a:p>
      </dsp:txBody>
      <dsp:txXfrm>
        <a:off x="25443" y="25443"/>
        <a:ext cx="7398521" cy="817796"/>
      </dsp:txXfrm>
    </dsp:sp>
    <dsp:sp modelId="{AE5C8062-63AB-4964-B640-0B21BB89838D}">
      <dsp:nvSpPr>
        <dsp:cNvPr id="0" name=""/>
        <dsp:cNvSpPr/>
      </dsp:nvSpPr>
      <dsp:spPr>
        <a:xfrm>
          <a:off x="704279" y="1026624"/>
          <a:ext cx="8409301" cy="8686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Information, Beratung und Orientierung für Bildung und Beruf</a:t>
          </a:r>
          <a:endParaRPr lang="en-US" sz="2000" kern="1200"/>
        </a:p>
      </dsp:txBody>
      <dsp:txXfrm>
        <a:off x="729722" y="1052067"/>
        <a:ext cx="7089492" cy="817796"/>
      </dsp:txXfrm>
    </dsp:sp>
    <dsp:sp modelId="{4BBE23EC-B704-47E5-84E3-EC668CA9FB5A}">
      <dsp:nvSpPr>
        <dsp:cNvPr id="0" name=""/>
        <dsp:cNvSpPr/>
      </dsp:nvSpPr>
      <dsp:spPr>
        <a:xfrm>
          <a:off x="1398046" y="2053249"/>
          <a:ext cx="8409301" cy="8686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Schülerberatung ist ein Teil von IBOBB</a:t>
          </a:r>
          <a:endParaRPr lang="en-US" sz="2000" kern="1200"/>
        </a:p>
      </dsp:txBody>
      <dsp:txXfrm>
        <a:off x="1423489" y="2078692"/>
        <a:ext cx="7100004" cy="817796"/>
      </dsp:txXfrm>
    </dsp:sp>
    <dsp:sp modelId="{5CBD36B7-86BD-4702-A145-CDFFB0E1E8F9}">
      <dsp:nvSpPr>
        <dsp:cNvPr id="0" name=""/>
        <dsp:cNvSpPr/>
      </dsp:nvSpPr>
      <dsp:spPr>
        <a:xfrm>
          <a:off x="2102325" y="3079874"/>
          <a:ext cx="8409301" cy="8686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Berufsorientierung und Schülerberatung heißt Lebensorientierung</a:t>
          </a:r>
          <a:endParaRPr lang="en-US" sz="2000" kern="1200"/>
        </a:p>
      </dsp:txBody>
      <dsp:txXfrm>
        <a:off x="2127768" y="3105317"/>
        <a:ext cx="7089492" cy="817796"/>
      </dsp:txXfrm>
    </dsp:sp>
    <dsp:sp modelId="{19C010DD-93FB-4E77-934F-2C62D90E1F35}">
      <dsp:nvSpPr>
        <dsp:cNvPr id="0" name=""/>
        <dsp:cNvSpPr/>
      </dsp:nvSpPr>
      <dsp:spPr>
        <a:xfrm>
          <a:off x="7844657" y="665331"/>
          <a:ext cx="564643" cy="5646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71702" y="665331"/>
        <a:ext cx="310553" cy="424894"/>
      </dsp:txXfrm>
    </dsp:sp>
    <dsp:sp modelId="{5E2DF584-C0C5-4717-B05B-80942CA3C539}">
      <dsp:nvSpPr>
        <dsp:cNvPr id="0" name=""/>
        <dsp:cNvSpPr/>
      </dsp:nvSpPr>
      <dsp:spPr>
        <a:xfrm>
          <a:off x="8548936" y="1691956"/>
          <a:ext cx="564643" cy="5646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75981" y="1691956"/>
        <a:ext cx="310553" cy="424894"/>
      </dsp:txXfrm>
    </dsp:sp>
    <dsp:sp modelId="{25BC044D-7603-4156-B806-5FC02B3D3C0A}">
      <dsp:nvSpPr>
        <dsp:cNvPr id="0" name=""/>
        <dsp:cNvSpPr/>
      </dsp:nvSpPr>
      <dsp:spPr>
        <a:xfrm>
          <a:off x="9242704" y="2718581"/>
          <a:ext cx="564643" cy="5646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369749" y="2718581"/>
        <a:ext cx="310553" cy="424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61F194BD-2269-4EFA-851F-443B834DD978}" type="datetimeyyyy">
              <a:rPr lang="de-DE" smtClean="0"/>
              <a:t>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420BD0AB-C59E-4A46-83D3-F07787446BA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de-DE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de-DE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de-DE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de-DE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de-DE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de-DE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de-DE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de-DE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de-DE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goe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ohlfuehlzone-schule.at/f%C3%B6rderschwerpunkt-phaseII" TargetMode="External"/><Relationship Id="rId4" Type="http://schemas.openxmlformats.org/officeDocument/2006/relationships/hyperlink" Target="https://www.bmbwf.gv.at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1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Diese Infos wurden als Anliegen von Seiten des Ministeriums kommuniziert und sollen bei den Landestagungen besprochen werden</a:t>
            </a:r>
          </a:p>
        </p:txBody>
      </p:sp>
    </p:spTree>
    <p:extLst>
      <p:ext uri="{BB962C8B-B14F-4D97-AF65-F5344CB8AC3E}">
        <p14:creationId xmlns:p14="http://schemas.microsoft.com/office/powerpoint/2010/main" val="38675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Jeder kann also selber zu seiner psychosozialen Gesundheit etwas beitragen, möglicherweise mit recht einfachen Tools</a:t>
            </a:r>
          </a:p>
        </p:txBody>
      </p:sp>
    </p:spTree>
    <p:extLst>
      <p:ext uri="{BB962C8B-B14F-4D97-AF65-F5344CB8AC3E}">
        <p14:creationId xmlns:p14="http://schemas.microsoft.com/office/powerpoint/2010/main" val="3881404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1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Webseite der Schulpsychologie unter dem Bereich Gesundheitsförderung ist ein unglaublicher Fundus an Anregungen, Ideen, Materialien, Tools, Inhalten und noch viel mehr.</a:t>
            </a:r>
          </a:p>
          <a:p>
            <a:pPr rtl="0"/>
            <a:r>
              <a:rPr lang="de-DE" dirty="0"/>
              <a:t>Auch unter dem Link der Vernetzungstage gibt es sehr viele sehr interessante Inhalte und Anregungen. Z. B. Optimismus als Ressource, </a:t>
            </a:r>
            <a:r>
              <a:rPr lang="de-DE" dirty="0" err="1"/>
              <a:t>Perma</a:t>
            </a:r>
            <a:r>
              <a:rPr lang="de-DE" dirty="0"/>
              <a:t> </a:t>
            </a:r>
            <a:r>
              <a:rPr lang="de-DE" dirty="0" err="1"/>
              <a:t>Teach</a:t>
            </a:r>
            <a:r>
              <a:rPr lang="de-DE" dirty="0"/>
              <a:t> (Positive Psychologie)</a:t>
            </a:r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dirty="0">
                <a:solidFill>
                  <a:srgbClr val="21333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Seit 2019 wird die Initiative in Kooperation zwischen dem </a:t>
            </a:r>
            <a:r>
              <a:rPr lang="de-DE" b="0" i="0" u="sng" dirty="0">
                <a:solidFill>
                  <a:srgbClr val="21333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  <a:hlinkClick r:id="rId3" tooltip=" Fonds Gesundes Österreich"/>
              </a:rPr>
              <a:t>Fonds Gesundes Österreich</a:t>
            </a:r>
            <a:r>
              <a:rPr lang="de-DE" b="0" i="0" dirty="0">
                <a:solidFill>
                  <a:srgbClr val="21333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 (FGÖ) und dem </a:t>
            </a:r>
            <a:r>
              <a:rPr lang="de-DE" b="0" i="0" u="sng" dirty="0">
                <a:solidFill>
                  <a:srgbClr val="21333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  <a:hlinkClick r:id="rId4" tooltip="Bundesministerium für Bildung, Wissenschaft und Forschung "/>
              </a:rPr>
              <a:t>Bundesministerium für Bildung, Wissenschaft und Forschung</a:t>
            </a:r>
            <a:r>
              <a:rPr lang="de-DE" b="0" i="0" dirty="0">
                <a:solidFill>
                  <a:srgbClr val="21333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 (BMBWF) umgesetzt. Das  mehrjährige Programm zielt auf die Stärkung der psychosozialen Gesundheit aller an der Schule Beteiligten.  Die </a:t>
            </a:r>
            <a:r>
              <a:rPr lang="de-DE" b="0" i="0" u="sng" dirty="0">
                <a:solidFill>
                  <a:srgbClr val="21333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  <a:hlinkClick r:id="rId5"/>
              </a:rPr>
              <a:t>aktuelle</a:t>
            </a:r>
            <a:r>
              <a:rPr lang="de-DE" b="1" i="0" u="sng" dirty="0">
                <a:solidFill>
                  <a:srgbClr val="21333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  <a:hlinkClick r:id="rId5"/>
              </a:rPr>
              <a:t> Phase II</a:t>
            </a:r>
            <a:r>
              <a:rPr lang="de-DE" b="0" i="0" dirty="0">
                <a:solidFill>
                  <a:srgbClr val="21333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 der Initiative „Wohlfühlzone Schule“ verfolgt drei </a:t>
            </a:r>
            <a:r>
              <a:rPr lang="de-DE" b="1" i="0" dirty="0">
                <a:solidFill>
                  <a:srgbClr val="21333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strategische Ziele</a:t>
            </a:r>
            <a:r>
              <a:rPr lang="de-DE" b="0" i="0" dirty="0">
                <a:solidFill>
                  <a:srgbClr val="21333A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: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3180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Dann wieder ab 1:04 und 1:45</a:t>
            </a:r>
          </a:p>
        </p:txBody>
      </p:sp>
    </p:spTree>
    <p:extLst>
      <p:ext uri="{BB962C8B-B14F-4D97-AF65-F5344CB8AC3E}">
        <p14:creationId xmlns:p14="http://schemas.microsoft.com/office/powerpoint/2010/main" val="880321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Dann wieder ab 1:04 und 1:45</a:t>
            </a:r>
          </a:p>
        </p:txBody>
      </p:sp>
    </p:spTree>
    <p:extLst>
      <p:ext uri="{BB962C8B-B14F-4D97-AF65-F5344CB8AC3E}">
        <p14:creationId xmlns:p14="http://schemas.microsoft.com/office/powerpoint/2010/main" val="3299794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1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1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841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575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1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390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226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Segoe UI" panose="020B0502040204020203" pitchFamily="34" charset="0"/>
              </a:rPr>
              <a:t>IBOBB Webseite im Bereich Beratung ist auch die Schülerberatung zu finden: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Segoe UI" panose="020B0502040204020203" pitchFamily="34" charset="0"/>
              </a:rPr>
              <a:t>Grundsatzerlass (RS 22, 2017),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Segoe UI" panose="020B0502040204020203" pitchFamily="34" charset="0"/>
              </a:rPr>
              <a:t>Grundinfos zu Aufgaben der Schülerberatung,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Segoe UI" panose="020B0502040204020203" pitchFamily="34" charset="0"/>
              </a:rPr>
              <a:t>Steckbrief zur Schülerberatung</a:t>
            </a:r>
            <a:endParaRPr lang="de-DE" sz="800" dirty="0">
              <a:effectLst/>
              <a:latin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942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Hier kann ein Teil im Rahmen des BO Unterrichtes abgedeckt werden</a:t>
            </a:r>
          </a:p>
        </p:txBody>
      </p:sp>
    </p:spTree>
    <p:extLst>
      <p:ext uri="{BB962C8B-B14F-4D97-AF65-F5344CB8AC3E}">
        <p14:creationId xmlns:p14="http://schemas.microsoft.com/office/powerpoint/2010/main" val="182222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bildung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/>
          </a:p>
        </p:txBody>
      </p:sp>
      <p:sp>
        <p:nvSpPr>
          <p:cNvPr id="10" name="Freihand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Bild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de-DE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4" name="Textplatzhalt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800"/>
            </a:lvl1pPr>
          </a:lstStyle>
          <a:p>
            <a:pPr rtl="0"/>
            <a:r>
              <a:rPr lang="de-DE"/>
              <a:t>Untertitel durch Klicken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de-DE" sz="1800"/>
            </a:lvl1pPr>
            <a:lvl2pPr>
              <a:defRPr lang="de-DE" sz="1800"/>
            </a:lvl2pPr>
            <a:lvl3pPr>
              <a:defRPr lang="de-DE" sz="18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de-DE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de-DE" sz="3600" b="1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49" name="Freihand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de-DE" sz="1800"/>
            </a:lvl1pPr>
            <a:lvl2pPr>
              <a:spcBef>
                <a:spcPts val="1000"/>
              </a:spcBef>
              <a:defRPr lang="de-DE" sz="1800"/>
            </a:lvl2pPr>
            <a:lvl3pPr>
              <a:spcBef>
                <a:spcPts val="1000"/>
              </a:spcBef>
              <a:defRPr lang="de-DE" sz="1800"/>
            </a:lvl3pPr>
            <a:lvl4pPr>
              <a:spcBef>
                <a:spcPts val="1000"/>
              </a:spcBef>
              <a:defRPr lang="de-DE" sz="1800"/>
            </a:lvl4pPr>
            <a:lvl5pPr>
              <a:spcBef>
                <a:spcPts val="10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de-DE" sz="1800"/>
            </a:lvl1pPr>
            <a:lvl2pPr>
              <a:spcBef>
                <a:spcPts val="1000"/>
              </a:spcBef>
              <a:defRPr lang="de-DE" sz="1800"/>
            </a:lvl2pPr>
            <a:lvl3pPr>
              <a:spcBef>
                <a:spcPts val="1000"/>
              </a:spcBef>
              <a:defRPr lang="de-DE" sz="1800"/>
            </a:lvl3pPr>
            <a:lvl4pPr>
              <a:spcBef>
                <a:spcPts val="1000"/>
              </a:spcBef>
              <a:defRPr lang="de-DE" sz="1800"/>
            </a:lvl4pPr>
            <a:lvl5pPr>
              <a:spcBef>
                <a:spcPts val="10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27" name="Foliennummernplatzhalt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de-DE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Bild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algn="ctr" rtl="0"/>
            <a:endParaRPr lang="de-DE" sz="45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de-DE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de-DE" sz="1800"/>
            </a:lvl1pPr>
            <a:lvl2pPr>
              <a:spcBef>
                <a:spcPts val="1000"/>
              </a:spcBef>
              <a:defRPr lang="de-DE" sz="1800"/>
            </a:lvl2pPr>
            <a:lvl3pPr>
              <a:spcBef>
                <a:spcPts val="1000"/>
              </a:spcBef>
              <a:defRPr lang="de-DE" sz="1800"/>
            </a:lvl3pPr>
            <a:lvl4pPr>
              <a:spcBef>
                <a:spcPts val="1000"/>
              </a:spcBef>
              <a:defRPr lang="de-DE" sz="1800"/>
            </a:lvl4pPr>
            <a:lvl5pPr>
              <a:spcBef>
                <a:spcPts val="10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6" name="Foliennummernplatzhalt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de-DE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emerku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pic>
        <p:nvPicPr>
          <p:cNvPr id="9" name="Bild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de-DE" sz="2400"/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rtl="0"/>
            <a:r>
              <a:rPr lang="de-DE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de-DE"/>
            </a:def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de-DE">
                <a:latin typeface="+mn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de-DE">
                <a:latin typeface="+mn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de-DE">
                <a:latin typeface="+mn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de-DE" sz="1600"/>
            </a:lvl1pPr>
            <a:lvl2pPr marL="457200" indent="0">
              <a:buNone/>
              <a:defRPr lang="de-DE" sz="1400"/>
            </a:lvl2pPr>
            <a:lvl3pPr marL="914400" indent="0">
              <a:buNone/>
              <a:defRPr lang="de-DE" sz="1200"/>
            </a:lvl3pPr>
            <a:lvl4pPr marL="1371600" indent="0">
              <a:buNone/>
              <a:defRPr lang="de-DE" sz="1000"/>
            </a:lvl4pPr>
            <a:lvl5pPr marL="1828800" indent="0">
              <a:buNone/>
              <a:defRPr lang="de-DE" sz="1000"/>
            </a:lvl5pPr>
            <a:lvl6pPr marL="2286000" indent="0">
              <a:buNone/>
              <a:defRPr lang="de-DE" sz="1000"/>
            </a:lvl6pPr>
            <a:lvl7pPr marL="2743200" indent="0">
              <a:buNone/>
              <a:defRPr lang="de-DE" sz="1000"/>
            </a:lvl7pPr>
            <a:lvl8pPr marL="3200400" indent="0">
              <a:buNone/>
              <a:defRPr lang="de-DE" sz="1000"/>
            </a:lvl8pPr>
            <a:lvl9pPr marL="3657600" indent="0">
              <a:buNone/>
              <a:defRPr lang="de-DE" sz="1000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 sz="2000"/>
            </a:lvl5pPr>
            <a:lvl6pPr>
              <a:defRPr lang="de-DE" sz="2000"/>
            </a:lvl6pPr>
            <a:lvl7pPr>
              <a:defRPr lang="de-DE" sz="2000"/>
            </a:lvl7pPr>
            <a:lvl8pPr>
              <a:defRPr lang="de-DE" sz="2000"/>
            </a:lvl8pPr>
            <a:lvl9pPr>
              <a:defRPr lang="de-DE" sz="2000"/>
            </a:lvl9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de-DE" sz="32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de-DE">
                <a:latin typeface="+mn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de-DE" sz="1600"/>
            </a:lvl1pPr>
            <a:lvl2pPr marL="457200" indent="0">
              <a:buNone/>
              <a:defRPr lang="de-DE" sz="1400"/>
            </a:lvl2pPr>
            <a:lvl3pPr marL="914400" indent="0">
              <a:buNone/>
              <a:defRPr lang="de-DE" sz="1200"/>
            </a:lvl3pPr>
            <a:lvl4pPr marL="1371600" indent="0">
              <a:buNone/>
              <a:defRPr lang="de-DE" sz="1000"/>
            </a:lvl4pPr>
            <a:lvl5pPr marL="1828800" indent="0">
              <a:buNone/>
              <a:defRPr lang="de-DE" sz="1000"/>
            </a:lvl5pPr>
            <a:lvl6pPr marL="2286000" indent="0">
              <a:buNone/>
              <a:defRPr lang="de-DE" sz="1000"/>
            </a:lvl6pPr>
            <a:lvl7pPr marL="2743200" indent="0">
              <a:buNone/>
              <a:defRPr lang="de-DE" sz="1000"/>
            </a:lvl7pPr>
            <a:lvl8pPr marL="3200400" indent="0">
              <a:buNone/>
              <a:defRPr lang="de-DE" sz="1000"/>
            </a:lvl8pPr>
            <a:lvl9pPr marL="3657600" indent="0">
              <a:buNone/>
              <a:defRPr lang="de-DE" sz="1000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de-DE" sz="2800"/>
            </a:lvl1pPr>
            <a:lvl2pPr marL="457200" indent="0">
              <a:buNone/>
              <a:defRPr lang="de-DE" sz="2800"/>
            </a:lvl2pPr>
            <a:lvl3pPr marL="914400" indent="0">
              <a:buNone/>
              <a:defRPr lang="de-DE" sz="2400"/>
            </a:lvl3pPr>
            <a:lvl4pPr marL="1371600" indent="0">
              <a:buNone/>
              <a:defRPr lang="de-DE" sz="2000"/>
            </a:lvl4pPr>
            <a:lvl5pPr marL="1828800" indent="0">
              <a:buNone/>
              <a:defRPr lang="de-DE" sz="2000"/>
            </a:lvl5pPr>
            <a:lvl6pPr marL="2286000" indent="0">
              <a:buNone/>
              <a:defRPr lang="de-DE" sz="2000"/>
            </a:lvl6pPr>
            <a:lvl7pPr marL="2743200" indent="0">
              <a:buNone/>
              <a:defRPr lang="de-DE" sz="2000"/>
            </a:lvl7pPr>
            <a:lvl8pPr marL="3200400" indent="0">
              <a:buNone/>
              <a:defRPr lang="de-DE" sz="2000"/>
            </a:lvl8pPr>
            <a:lvl9pPr marL="3657600" indent="0">
              <a:buNone/>
              <a:defRPr lang="de-DE" sz="2000"/>
            </a:lvl9pPr>
          </a:lstStyle>
          <a:p>
            <a:pPr rtl="0"/>
            <a:r>
              <a:rPr lang="de-DE"/>
              <a:t>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899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254" y="2215166"/>
            <a:ext cx="10622145" cy="4159876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37" y="364041"/>
            <a:ext cx="1562536" cy="44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963083" y="1120460"/>
            <a:ext cx="10619316" cy="81686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3200" b="1" baseline="0">
                <a:solidFill>
                  <a:srgbClr val="92AF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92AF2F"/>
                </a:solidFill>
              </a:defRPr>
            </a:lvl2pPr>
            <a:lvl3pPr>
              <a:defRPr>
                <a:solidFill>
                  <a:srgbClr val="92AF2F"/>
                </a:solidFill>
              </a:defRPr>
            </a:lvl3pPr>
            <a:lvl4pPr>
              <a:defRPr>
                <a:solidFill>
                  <a:srgbClr val="92AF2F"/>
                </a:solidFill>
              </a:defRPr>
            </a:lvl4pPr>
            <a:lvl5pPr>
              <a:defRPr>
                <a:solidFill>
                  <a:srgbClr val="92AF2F"/>
                </a:solidFill>
              </a:defRPr>
            </a:lvl5pPr>
          </a:lstStyle>
          <a:p>
            <a:pPr lvl="0"/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4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ihand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8" name="Freihand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ihand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4" name="Bild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de-DE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de-DE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de-DE" sz="1800"/>
            </a:lvl3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de-DE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ühr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algn="ctr" rtl="0"/>
            <a:endParaRPr lang="de-DE" sz="45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600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ihandform: Form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lvl="0" rtl="0"/>
              <a:endParaRPr lang="de-DE" dirty="0"/>
            </a:p>
          </p:txBody>
        </p:sp>
        <p:sp>
          <p:nvSpPr>
            <p:cNvPr id="15" name="Freihandform: Form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lvl="0" rtl="0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Bild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de-DE" sz="3600" b="1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de-DE" sz="1800"/>
            </a:lvl1pPr>
          </a:lstStyle>
          <a:p>
            <a:pPr lvl="0" rtl="0"/>
            <a:r>
              <a:rPr lang="de-DE"/>
              <a:t>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algn="ctr" rtl="0"/>
            <a:endParaRPr lang="de-DE" sz="45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600" dirty="0"/>
          </a:p>
        </p:txBody>
      </p:sp>
      <p:sp>
        <p:nvSpPr>
          <p:cNvPr id="36" name="Freihand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de-DE"/>
            </a:defPPr>
          </a:lstStyle>
          <a:p>
            <a:pPr lvl="0" algn="ctr" rtl="0"/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de-DE" sz="3600"/>
            </a:lvl1pPr>
          </a:lstStyle>
          <a:p>
            <a:pPr rtl="0"/>
            <a:r>
              <a:rPr lang="de-DE"/>
              <a:t>Klicken Sie, um Text hinzuzufügen.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de-DE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de-DE" sz="2400"/>
            </a:lvl3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</p:txBody>
      </p:sp>
      <p:sp>
        <p:nvSpPr>
          <p:cNvPr id="52" name="Bildplatzhalt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de-DE" sz="1800"/>
            </a:lvl1pPr>
          </a:lstStyle>
          <a:p>
            <a:pPr lvl="0" rtl="0"/>
            <a:r>
              <a:rPr lang="de-DE"/>
              <a:t>Klicken, um Bild hinzuzufügen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ild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3" name="Freihandform: Form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29" name="Freihand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31" name="Freihand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33" name="Bild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de-DE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de-DE" sz="1800"/>
            </a:lvl1pPr>
            <a:lvl2pPr>
              <a:spcBef>
                <a:spcPts val="1000"/>
              </a:spcBef>
              <a:defRPr lang="de-DE" sz="1800"/>
            </a:lvl2pPr>
            <a:lvl3pPr>
              <a:spcBef>
                <a:spcPts val="1000"/>
              </a:spcBef>
              <a:defRPr lang="de-DE" sz="1800"/>
            </a:lvl3pPr>
            <a:lvl4pPr>
              <a:spcBef>
                <a:spcPts val="1000"/>
              </a:spcBef>
              <a:defRPr lang="de-DE" sz="1800"/>
            </a:lvl4pPr>
            <a:lvl5pPr>
              <a:spcBef>
                <a:spcPts val="10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8" name="Foliennummernplatzhalt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de-DE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1" name="Abbildung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pic>
        <p:nvPicPr>
          <p:cNvPr id="13" name="Bild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17" name="Bild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pic>
        <p:nvPicPr>
          <p:cNvPr id="19" name="Bild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Foliennummernplatzhalt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de-DE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de-DE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de-DE" sz="2400"/>
            </a:lvl3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ihand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</a:lstStyle>
          <a:p>
            <a:pPr lvl="0" rt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9" name="Foliennummernplatzhalt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de-DE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Inhaltsplatzhalt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de-DE" sz="1800"/>
            </a:lvl1pPr>
            <a:lvl2pPr marL="283464" indent="-283464">
              <a:spcBef>
                <a:spcPts val="1000"/>
              </a:spcBef>
              <a:defRPr lang="de-DE" sz="1800"/>
            </a:lvl2pPr>
            <a:lvl3pPr marL="283464" indent="-283464">
              <a:spcBef>
                <a:spcPts val="1000"/>
              </a:spcBef>
              <a:defRPr lang="de-DE" sz="1800"/>
            </a:lvl3pPr>
            <a:lvl4pPr marL="283464" indent="-283464">
              <a:spcBef>
                <a:spcPts val="1000"/>
              </a:spcBef>
              <a:defRPr lang="de-DE" sz="1800"/>
            </a:lvl4pPr>
            <a:lvl5pPr marL="283464" indent="-283464">
              <a:spcBef>
                <a:spcPts val="10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25" name="Inhaltsplatzhalt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de-DE" sz="1800"/>
            </a:lvl1pPr>
            <a:lvl2pPr marL="283464" indent="-283464">
              <a:spcBef>
                <a:spcPts val="1000"/>
              </a:spcBef>
              <a:defRPr lang="de-DE" sz="1800"/>
            </a:lvl2pPr>
            <a:lvl3pPr marL="283464" indent="-283464">
              <a:spcBef>
                <a:spcPts val="1000"/>
              </a:spcBef>
              <a:defRPr lang="de-DE" sz="1800"/>
            </a:lvl3pPr>
            <a:lvl4pPr marL="283464" indent="-283464">
              <a:spcBef>
                <a:spcPts val="1000"/>
              </a:spcBef>
              <a:defRPr lang="de-DE" sz="1800"/>
            </a:lvl4pPr>
            <a:lvl5pPr marL="283464" indent="-283464">
              <a:spcBef>
                <a:spcPts val="10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algn="ctr" rtl="0"/>
            <a:endParaRPr lang="de-DE" sz="45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de-DE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de-DE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de-DE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de-DE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de-DE" sz="1800"/>
            </a:lvl4pPr>
            <a:lvl5pPr indent="-283464">
              <a:spcBef>
                <a:spcPts val="10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de-DE" sz="1800"/>
            </a:lvl1pPr>
            <a:lvl2pPr indent="-283464">
              <a:spcBef>
                <a:spcPts val="1000"/>
              </a:spcBef>
              <a:defRPr lang="de-DE" sz="1800"/>
            </a:lvl2pPr>
            <a:lvl3pPr indent="-283464">
              <a:spcBef>
                <a:spcPts val="1000"/>
              </a:spcBef>
              <a:defRPr lang="de-DE" sz="1800"/>
            </a:lvl3pPr>
            <a:lvl4pPr indent="-283464">
              <a:spcBef>
                <a:spcPts val="1000"/>
              </a:spcBef>
              <a:defRPr lang="de-DE" sz="1800"/>
            </a:lvl4pPr>
            <a:lvl5pPr indent="-283464">
              <a:spcBef>
                <a:spcPts val="1000"/>
              </a:spcBef>
              <a:defRPr lang="de-DE" sz="1800"/>
            </a:lvl5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de-DE" sz="1800"/>
            </a:lvl1pPr>
          </a:lstStyle>
          <a:p>
            <a:pPr lvl="0" rtl="0"/>
            <a:r>
              <a:rPr lang="de-DE"/>
              <a:t>Klicken, um Bild hinzuzufügen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ihandform: Form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lvl="0" rtl="0"/>
              <a:endParaRPr lang="de-DE" dirty="0"/>
            </a:p>
          </p:txBody>
        </p:sp>
        <p:sp>
          <p:nvSpPr>
            <p:cNvPr id="21" name="Freihandform: Form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lvl="0" rtl="0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" name="Freihandform: Form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</a:lstStyle>
            <a:p>
              <a:pPr lvl="0" rtl="0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44" name="Foliennummernplatzhalt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de-DE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26" name="Bild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pic>
        <p:nvPicPr>
          <p:cNvPr id="21" name="Bild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ihand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de-DE" sz="3600" b="1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de-DE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de-DE" sz="2400"/>
            </a:lvl3pPr>
          </a:lstStyle>
          <a:p>
            <a:pPr lvl="0" rtl="0"/>
            <a:r>
              <a:rPr lang="de-DE"/>
              <a:t>Klicken Sie, um Text hinzuzufügen.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de-DE" sz="1800"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Foliennummernplatzhalt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de-DE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de-DE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  <p:sldLayoutId id="2147483693" r:id="rId18"/>
    <p:sldLayoutId id="2147483694" r:id="rId19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de-DE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de-DE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de-DE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de-DE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de-DE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de-DE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
<Relationships xmlns="http://schemas.openxmlformats.org/package/2006/relationships">
	<Relationship Id="rId3" Type="http://schemas.openxmlformats.org/officeDocument/2006/relationships/image" Target="../media/image21.png"/>
	<Relationship Id="rId2" Type="http://schemas.openxmlformats.org/officeDocument/2006/relationships/notesSlide" Target="../notesSlides/notesSlide8.xml"/>
	<Relationship Id="rId1" Type="http://schemas.openxmlformats.org/officeDocument/2006/relationships/slideLayout" Target="../slideLayouts/slideLayout11.xml"/>
	<Relationship Id="rId4" Type="http://schemas.openxmlformats.org/officeDocument/2006/relationships/hyperlink" Target="http://?" TargetMode="External"/>
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notesSlide" Target="../notesSlides/notesSlide12.xml"/>
	<Relationship Id="rId1" Type="http://schemas.openxmlformats.org/officeDocument/2006/relationships/slideLayout" Target="../slideLayouts/slideLayout3.xml"/>
	<Relationship Id="rId5" Type="http://schemas.openxmlformats.org/officeDocument/2006/relationships/hyperlink" Target="http://?" TargetMode="External"/>
	<Relationship Id="rId4" Type="http://schemas.openxmlformats.org/officeDocument/2006/relationships/hyperlink" Target="http://?" TargetMode="External"/>
</Relationships>
</file>

<file path=ppt/slides/_rels/slide16.xml.rels><?xml version="1.0" encoding="UTF-8" standalone="yes"?>
<Relationships xmlns="http://schemas.openxmlformats.org/package/2006/relationships">
	<Relationship Id="rId3" Type="http://schemas.openxmlformats.org/officeDocument/2006/relationships/image" Target="../media/image23.png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10.xml"/>
</Relationships>
</file>

<file path=ppt/slides/_rels/slide17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notesSlide" Target="../notesSlides/notesSlide13.xml"/>
	<Relationship Id="rId1" Type="http://schemas.openxmlformats.org/officeDocument/2006/relationships/slideLayout" Target="../slideLayouts/slideLayout5.xml"/>
	<Relationship Id="rId4" Type="http://schemas.openxmlformats.org/officeDocument/2006/relationships/hyperlink" Target="http://?" TargetMode="External"/>
</Relationships>
</file>

<file path=ppt/slides/_rels/slide18.xml.rels><?xml version="1.0" encoding="UTF-8" standalone="yes"?>
<Relationships xmlns="http://schemas.openxmlformats.org/package/2006/relationships">
	<Relationship Id="rId3" Type="http://schemas.openxmlformats.org/officeDocument/2006/relationships/notesSlide" Target="../notesSlides/notesSlide14.xml"/>
	<Relationship Id="rId2" Type="http://schemas.openxmlformats.org/officeDocument/2006/relationships/slideLayout" Target="../slideLayouts/slideLayout5.xml"/>
	<Relationship Id="rId1" Type="http://schemas.openxmlformats.org/officeDocument/2006/relationships/video" Target="http://?" TargetMode="External"/>
	<Relationship Id="rId5" Type="http://schemas.openxmlformats.org/officeDocument/2006/relationships/image" Target="../media/image24.jpeg"/>
	<Relationship Id="rId4" Type="http://schemas.openxmlformats.org/officeDocument/2006/relationships/hyperlink" Target="http://?" TargetMode="External"/>
</Relationships>
</file>

<file path=ppt/slides/_rels/slide19.xml.rels><?xml version="1.0" encoding="UTF-8" standalone="yes"?>
<Relationships xmlns="http://schemas.openxmlformats.org/package/2006/relationships">
	<Relationship Id="rId3" Type="http://schemas.openxmlformats.org/officeDocument/2006/relationships/notesSlide" Target="../notesSlides/notesSlide15.xml"/>
	<Relationship Id="rId2" Type="http://schemas.openxmlformats.org/officeDocument/2006/relationships/slideLayout" Target="../slideLayouts/slideLayout5.xml"/>
	<Relationship Id="rId1" Type="http://schemas.openxmlformats.org/officeDocument/2006/relationships/video" Target="http://?" TargetMode="External"/>
	<Relationship Id="rId5" Type="http://schemas.openxmlformats.org/officeDocument/2006/relationships/image" Target="../media/image25.jpeg"/>
	<Relationship Id="rId4" Type="http://schemas.openxmlformats.org/officeDocument/2006/relationships/hyperlink" Target="http://?" TargetMode="External"/>
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
	<Relationship Id="rId3" Type="http://schemas.openxmlformats.org/officeDocument/2006/relationships/image" Target="../media/image26.png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12.xml"/>
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de-DE"/>
            </a:defPPr>
          </a:lstStyle>
          <a:p>
            <a:pPr rtl="0"/>
            <a:r>
              <a:rPr lang="de-DE" dirty="0"/>
              <a:t>1. Vernetzungstag der Tiroler Schülerberater</a:t>
            </a:r>
            <a:br>
              <a:rPr lang="de-DE" dirty="0"/>
            </a:br>
            <a:r>
              <a:rPr lang="de-DE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 spcFirstLastPara="1" vert="horz" lIns="91425" tIns="45700" rIns="91425" bIns="45700" rtlCol="0" anchor="b" anchorCtr="0">
            <a:normAutofit/>
          </a:bodyPr>
          <a:lstStyle/>
          <a:p>
            <a:pPr>
              <a:lnSpc>
                <a:spcPct val="90000"/>
              </a:lnSpc>
              <a:buSzPts val="4400"/>
            </a:pPr>
            <a:r>
              <a:rPr lang="de-DE" sz="3300"/>
              <a:t>IBOBB: BILDUNGSPOLITISCHES LEITPROJEKT DER BUNDESREGIERUNG</a:t>
            </a:r>
          </a:p>
        </p:txBody>
      </p:sp>
      <p:sp>
        <p:nvSpPr>
          <p:cNvPr id="208" name="Slide Number Placeholder 3">
            <a:extLst>
              <a:ext uri="{FF2B5EF4-FFF2-40B4-BE49-F238E27FC236}">
                <a16:creationId xmlns:a16="http://schemas.microsoft.com/office/drawing/2014/main" id="{F7CC5959-EE1F-14BC-7954-4DFFFBAC1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de-DE" smtClean="0"/>
              <a:pPr rtl="0">
                <a:spcAft>
                  <a:spcPts val="600"/>
                </a:spcAft>
              </a:pPr>
              <a:t>10</a:t>
            </a:fld>
            <a:endParaRPr lang="de-DE"/>
          </a:p>
        </p:txBody>
      </p:sp>
      <p:graphicFrame>
        <p:nvGraphicFramePr>
          <p:cNvPr id="204" name="Google Shape;202;p13">
            <a:extLst>
              <a:ext uri="{FF2B5EF4-FFF2-40B4-BE49-F238E27FC236}">
                <a16:creationId xmlns:a16="http://schemas.microsoft.com/office/drawing/2014/main" id="{1F15755A-1835-A4C7-EFC5-E2381645C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937885"/>
              </p:ext>
            </p:extLst>
          </p:nvPr>
        </p:nvGraphicFramePr>
        <p:xfrm>
          <a:off x="914400" y="2316067"/>
          <a:ext cx="10511627" cy="3948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E78D0B01-1188-737B-F553-78C65DDFE6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885" y="2397677"/>
            <a:ext cx="6041951" cy="2499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Inhaltsplatzhalter 2"/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 vert="horz" lIns="91440" tIns="0" rIns="9144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b="1" kern="1200" cap="all" baseline="0" dirty="0">
                <a:latin typeface="+mj-lt"/>
                <a:ea typeface="+mj-ea"/>
                <a:cs typeface="+mj-cs"/>
              </a:rPr>
              <a:t>IBOBB Portal: </a:t>
            </a:r>
            <a:r>
              <a:rPr lang="de-DE" b="1" kern="1200" cap="all" baseline="0" dirty="0">
                <a:latin typeface="+mj-lt"/>
                <a:ea typeface="+mj-ea"/>
                <a:cs typeface="+mj-cs"/>
              </a:rPr>
              <a:t>http://portal.ibobb.at</a:t>
            </a:r>
            <a:endParaRPr lang="de-DE" b="1" kern="1200" cap="all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E2FFA2E-D001-444B-8E75-0C7395115DD9}"/>
              </a:ext>
            </a:extLst>
          </p:cNvPr>
          <p:cNvSpPr/>
          <p:nvPr/>
        </p:nvSpPr>
        <p:spPr>
          <a:xfrm>
            <a:off x="6985591" y="2303028"/>
            <a:ext cx="5029200" cy="4097773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de-DE" dirty="0">
                <a:solidFill>
                  <a:schemeClr val="accent6"/>
                </a:solidFill>
              </a:rPr>
              <a:t>Serviceportal für BO-KoordinatorInnen, BBO-LehrerInnen, Schüler- und </a:t>
            </a:r>
            <a:r>
              <a:rPr lang="de-DE" dirty="0" err="1">
                <a:solidFill>
                  <a:schemeClr val="accent6"/>
                </a:solidFill>
              </a:rPr>
              <a:t>BildungsberaterInnen</a:t>
            </a:r>
            <a:r>
              <a:rPr lang="de-DE" dirty="0">
                <a:solidFill>
                  <a:schemeClr val="accent6"/>
                </a:solidFill>
              </a:rPr>
              <a:t>:</a:t>
            </a:r>
          </a:p>
          <a:p>
            <a:pPr marL="347472" indent="-347472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accent6"/>
                </a:solidFill>
              </a:rPr>
              <a:t>Grundlagen, Studien</a:t>
            </a:r>
          </a:p>
          <a:p>
            <a:pPr marL="347472" indent="-347472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accent6"/>
                </a:solidFill>
              </a:rPr>
              <a:t>Unterrichtsmaterialien </a:t>
            </a:r>
          </a:p>
          <a:p>
            <a:pPr marL="347472" indent="-347472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accent6"/>
                </a:solidFill>
              </a:rPr>
              <a:t>Veranstaltungen</a:t>
            </a:r>
          </a:p>
          <a:p>
            <a:pPr marL="347472" indent="-347472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accent6"/>
                </a:solidFill>
              </a:rPr>
              <a:t>Infos zu Realbegegnungen, Ausbildungen und</a:t>
            </a:r>
            <a:br>
              <a:rPr lang="de-DE" sz="1700" dirty="0">
                <a:solidFill>
                  <a:schemeClr val="accent6"/>
                </a:solidFill>
              </a:rPr>
            </a:br>
            <a:r>
              <a:rPr lang="de-DE" sz="1700" dirty="0">
                <a:solidFill>
                  <a:schemeClr val="accent6"/>
                </a:solidFill>
              </a:rPr>
              <a:t>Berufen, Beratungsangebote, … </a:t>
            </a:r>
          </a:p>
          <a:p>
            <a:pPr marL="347472" indent="-347472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accent6"/>
                </a:solidFill>
              </a:rPr>
              <a:t>sowie Schwerpunktthemen: </a:t>
            </a:r>
            <a:br>
              <a:rPr lang="de-DE" sz="1700" dirty="0">
                <a:solidFill>
                  <a:schemeClr val="accent6"/>
                </a:solidFill>
              </a:rPr>
            </a:br>
            <a:r>
              <a:rPr lang="de-DE" sz="1700" dirty="0">
                <a:solidFill>
                  <a:schemeClr val="accent6"/>
                </a:solidFill>
              </a:rPr>
              <a:t>Geschlechtssensible BO, BBO für Jugendliche,</a:t>
            </a:r>
            <a:br>
              <a:rPr lang="de-DE" sz="1700" dirty="0">
                <a:solidFill>
                  <a:schemeClr val="accent6"/>
                </a:solidFill>
              </a:rPr>
            </a:br>
            <a:r>
              <a:rPr lang="de-DE" sz="1700" dirty="0">
                <a:solidFill>
                  <a:schemeClr val="accent6"/>
                </a:solidFill>
              </a:rPr>
              <a:t>Elternarbeit, Career Management Skills,</a:t>
            </a:r>
            <a:br>
              <a:rPr lang="de-DE" sz="1700" dirty="0">
                <a:solidFill>
                  <a:schemeClr val="accent6"/>
                </a:solidFill>
              </a:rPr>
            </a:br>
            <a:r>
              <a:rPr lang="de-DE" sz="1700" dirty="0">
                <a:solidFill>
                  <a:schemeClr val="accent6"/>
                </a:solidFill>
              </a:rPr>
              <a:t>Arbeitswelt 4.0, inklusive u. interkulturelle BBO</a:t>
            </a:r>
          </a:p>
          <a:p>
            <a:pPr marL="347472" indent="-347472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6320F"/>
              </a:buClr>
              <a:buFont typeface="Arial" panose="020B0604020202020204" pitchFamily="34" charset="0"/>
              <a:buChar char="•"/>
            </a:pPr>
            <a:endParaRPr lang="de-DE" sz="1300" dirty="0">
              <a:solidFill>
                <a:schemeClr val="accent6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92DC95A-F0D9-6DCC-F4FC-B163C8367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de-DE" smtClean="0"/>
              <a:pPr rtl="0">
                <a:spcAft>
                  <a:spcPts val="600"/>
                </a:spcAft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0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97EF3E-D0D8-89E4-6D51-5979152D5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de-DE" smtClean="0"/>
              <a:pPr rtl="0"/>
              <a:t>12</a:t>
            </a:fld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8804D3A-C1AF-143B-BD08-F8D9C11A1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2316163"/>
            <a:ext cx="9244361" cy="4084638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de-AT" sz="2400" dirty="0"/>
              <a:t>… in den </a:t>
            </a:r>
            <a:r>
              <a:rPr lang="de-AT" sz="2400" b="1" i="1" dirty="0"/>
              <a:t>jeweils </a:t>
            </a:r>
            <a:r>
              <a:rPr lang="de-AT" sz="2400" b="1" i="1" dirty="0">
                <a:highlight>
                  <a:srgbClr val="FFFF00"/>
                </a:highlight>
              </a:rPr>
              <a:t>ersten Klassen </a:t>
            </a:r>
            <a:r>
              <a:rPr lang="de-AT" sz="2400" dirty="0"/>
              <a:t>über </a:t>
            </a:r>
            <a:r>
              <a:rPr lang="de-AT" sz="2400" dirty="0">
                <a:highlight>
                  <a:srgbClr val="FFFF00"/>
                </a:highlight>
              </a:rPr>
              <a:t>Aufgaben</a:t>
            </a:r>
            <a:r>
              <a:rPr lang="de-AT" sz="2400" dirty="0"/>
              <a:t>, den </a:t>
            </a:r>
            <a:r>
              <a:rPr lang="de-AT" sz="2400" dirty="0">
                <a:highlight>
                  <a:srgbClr val="FFFF00"/>
                </a:highlight>
              </a:rPr>
              <a:t>Tätigkeitsbereich</a:t>
            </a:r>
            <a:r>
              <a:rPr lang="de-AT" sz="2400" dirty="0"/>
              <a:t> und die </a:t>
            </a:r>
            <a:r>
              <a:rPr lang="de-AT" sz="2400" dirty="0">
                <a:highlight>
                  <a:srgbClr val="FFFF00"/>
                </a:highlight>
              </a:rPr>
              <a:t>Erreichbarkeit</a:t>
            </a:r>
            <a:r>
              <a:rPr lang="de-AT" sz="2400" dirty="0"/>
              <a:t> der Schüler- und Bildungsberatung am Schulstandort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AT" sz="2400" dirty="0"/>
              <a:t>… </a:t>
            </a:r>
            <a:r>
              <a:rPr lang="de-AT" sz="2400" b="1" i="1" dirty="0"/>
              <a:t>spätestens im </a:t>
            </a:r>
            <a:r>
              <a:rPr lang="de-AT" sz="2400" b="1" i="1" dirty="0">
                <a:highlight>
                  <a:srgbClr val="FFFF00"/>
                </a:highlight>
              </a:rPr>
              <a:t>vorletzten Schuljahr </a:t>
            </a:r>
            <a:r>
              <a:rPr lang="de-AT" sz="2400" b="1" i="1" dirty="0"/>
              <a:t>vor schulischen Abschlüssen oder Übergängen </a:t>
            </a:r>
            <a:r>
              <a:rPr lang="de-AT" sz="2400" dirty="0"/>
              <a:t>über empfehlenswerte Vorgehensweisen zur Gestaltung eines individuellen Orientierungs- und Entscheidungsprozesses zur Verfügung stehenden </a:t>
            </a:r>
            <a:r>
              <a:rPr lang="de-AT" sz="2400" dirty="0">
                <a:highlight>
                  <a:srgbClr val="FFFF00"/>
                </a:highlight>
              </a:rPr>
              <a:t>Unterstützungs-, Informations- und Beratungsangebote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AT" sz="2400" dirty="0"/>
              <a:t>… </a:t>
            </a:r>
            <a:r>
              <a:rPr lang="de-AT" sz="2400" b="1" i="1" dirty="0"/>
              <a:t>spätestens </a:t>
            </a:r>
            <a:r>
              <a:rPr lang="de-AT" sz="2400" b="1" i="1" dirty="0">
                <a:highlight>
                  <a:srgbClr val="FFFF00"/>
                </a:highlight>
              </a:rPr>
              <a:t>zu Beginn des letzten Schuljahres </a:t>
            </a:r>
            <a:r>
              <a:rPr lang="de-AT" sz="2400" b="1" i="1" dirty="0"/>
              <a:t>vor Abschlüssen oder Übergängen </a:t>
            </a:r>
            <a:r>
              <a:rPr lang="de-AT" sz="2400" dirty="0"/>
              <a:t>über nachfolgend </a:t>
            </a:r>
            <a:r>
              <a:rPr lang="de-AT" sz="2400" dirty="0">
                <a:highlight>
                  <a:srgbClr val="FFFF00"/>
                </a:highlight>
              </a:rPr>
              <a:t>mögliche Bildungswege </a:t>
            </a:r>
            <a:r>
              <a:rPr lang="de-AT" sz="2400" dirty="0"/>
              <a:t>und -optionen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5A4BAB7-35AF-60AC-5E8B-9AF35141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928688"/>
            <a:ext cx="10936928" cy="974948"/>
          </a:xfrm>
        </p:spPr>
        <p:txBody>
          <a:bodyPr/>
          <a:lstStyle/>
          <a:p>
            <a:pPr algn="ctr"/>
            <a:r>
              <a:rPr lang="de-AT" sz="2400" dirty="0">
                <a:solidFill>
                  <a:schemeClr val="accent1">
                    <a:lumMod val="75000"/>
                  </a:schemeClr>
                </a:solidFill>
              </a:rPr>
              <a:t>Aufgabe der SBB: </a:t>
            </a:r>
            <a:r>
              <a:rPr lang="de-AT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Weitergabe von Informationen in der Laufbahnberatung </a:t>
            </a:r>
            <a:r>
              <a:rPr lang="de-AT" sz="2400" dirty="0">
                <a:solidFill>
                  <a:schemeClr val="accent1">
                    <a:lumMod val="75000"/>
                  </a:schemeClr>
                </a:solidFill>
              </a:rPr>
              <a:t>(RS 22/2017)</a:t>
            </a:r>
          </a:p>
        </p:txBody>
      </p:sp>
    </p:spTree>
    <p:extLst>
      <p:ext uri="{BB962C8B-B14F-4D97-AF65-F5344CB8AC3E}">
        <p14:creationId xmlns:p14="http://schemas.microsoft.com/office/powerpoint/2010/main" val="16319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28F5D4-93E2-2A74-A6F9-87BBE511D8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de-DE" smtClean="0"/>
              <a:pPr rtl="0"/>
              <a:t>13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F6118C7-93F3-8BB5-313A-990A47B4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2316163"/>
            <a:ext cx="10883590" cy="4329964"/>
          </a:xfrm>
        </p:spPr>
        <p:txBody>
          <a:bodyPr>
            <a:normAutofit lnSpcReduction="10000"/>
          </a:bodyPr>
          <a:lstStyle/>
          <a:p>
            <a:r>
              <a:rPr lang="de-AT" sz="2000" dirty="0"/>
              <a:t>SBB ist ein </a:t>
            </a:r>
            <a:r>
              <a:rPr lang="de-AT" sz="2000" b="1" dirty="0">
                <a:highlight>
                  <a:srgbClr val="FFFF00"/>
                </a:highlight>
              </a:rPr>
              <a:t>Erstabklärungssystem für psychosoziale Problemlagen </a:t>
            </a:r>
            <a:r>
              <a:rPr lang="de-AT" sz="2000" b="1" dirty="0"/>
              <a:t>- </a:t>
            </a:r>
            <a:r>
              <a:rPr lang="de-AT" sz="2000" dirty="0"/>
              <a:t>Weiterverweisung </a:t>
            </a:r>
            <a:r>
              <a:rPr lang="de-AT" sz="2000" i="1" dirty="0"/>
              <a:t>bei multiplen Problemlagen </a:t>
            </a:r>
            <a:r>
              <a:rPr lang="de-AT" sz="2000" dirty="0"/>
              <a:t>an SP, </a:t>
            </a:r>
            <a:r>
              <a:rPr lang="de-AT" sz="2000" dirty="0" err="1"/>
              <a:t>JuCo</a:t>
            </a:r>
            <a:r>
              <a:rPr lang="de-AT" sz="2000" dirty="0"/>
              <a:t>, SSA, </a:t>
            </a:r>
            <a:r>
              <a:rPr lang="de-AT" sz="2000" dirty="0" err="1"/>
              <a:t>KiJu</a:t>
            </a:r>
            <a:r>
              <a:rPr lang="de-AT" sz="2000" dirty="0"/>
              <a:t>…</a:t>
            </a:r>
          </a:p>
          <a:p>
            <a:r>
              <a:rPr lang="de-AT" sz="2000" b="1" dirty="0">
                <a:highlight>
                  <a:srgbClr val="FFFF00"/>
                </a:highlight>
              </a:rPr>
              <a:t>Schulpsychologische Hotline </a:t>
            </a:r>
            <a:r>
              <a:rPr lang="de-AT" sz="2000" dirty="0"/>
              <a:t>bitte auch bekannt machen (Rat auf Draht-Hotline)</a:t>
            </a:r>
          </a:p>
          <a:p>
            <a:r>
              <a:rPr lang="de-AT" sz="2000" b="1" dirty="0"/>
              <a:t>Kommunikation &amp; Kooperation </a:t>
            </a:r>
            <a:r>
              <a:rPr lang="de-AT" sz="2000" dirty="0"/>
              <a:t>aller psychosozialen Unterstützungssysteme am Schulstandort wichtig!</a:t>
            </a:r>
          </a:p>
          <a:p>
            <a:r>
              <a:rPr lang="de-AT" sz="2000" b="1" dirty="0"/>
              <a:t>Unterstützungs- und Beratungsbedarf </a:t>
            </a:r>
            <a:r>
              <a:rPr lang="de-AT" sz="2000" dirty="0"/>
              <a:t>scheint in allen Schulstufen zu steigen</a:t>
            </a:r>
          </a:p>
          <a:p>
            <a:r>
              <a:rPr lang="de-AT" sz="2000" b="1" dirty="0">
                <a:highlight>
                  <a:srgbClr val="FFFF00"/>
                </a:highlight>
              </a:rPr>
              <a:t>Prävention wird wichtiger</a:t>
            </a:r>
            <a:r>
              <a:rPr lang="de-AT" sz="2000" dirty="0">
                <a:highlight>
                  <a:srgbClr val="FFFF00"/>
                </a:highlight>
              </a:rPr>
              <a:t>:</a:t>
            </a:r>
            <a:r>
              <a:rPr lang="de-AT" sz="2000" dirty="0"/>
              <a:t> Stärkung der Resilienz / Selbstwirksamkeit / Eigenverantwortung (Fragen von „Lebensstil“) – „Empowerment“: „Du kannst das!“</a:t>
            </a:r>
          </a:p>
          <a:p>
            <a:r>
              <a:rPr lang="de-AT" sz="2000" b="1" dirty="0"/>
              <a:t>Neuere Themen </a:t>
            </a:r>
            <a:r>
              <a:rPr lang="de-AT" sz="2000" dirty="0"/>
              <a:t>wie (vernünftiger) Umgang mit Smart Phone, mit (Zukunfts-) Ängsten, depressiven Verstimmungen, Schlafproblemen, Essstörungen, …  </a:t>
            </a:r>
            <a:r>
              <a:rPr lang="de-AT" sz="2000" dirty="0">
                <a:highlight>
                  <a:srgbClr val="FFFF00"/>
                </a:highlight>
              </a:rPr>
              <a:t>im Sinne der Systemberatung der SBB am Schulstandort thematisieren!</a:t>
            </a:r>
          </a:p>
          <a:p>
            <a:r>
              <a:rPr lang="de-AT" sz="2000" b="1" dirty="0">
                <a:highlight>
                  <a:srgbClr val="FFFF00"/>
                </a:highlight>
              </a:rPr>
              <a:t>Psychosoziale Gesundheit</a:t>
            </a:r>
            <a:r>
              <a:rPr lang="de-AT" sz="2000" dirty="0">
                <a:highlight>
                  <a:srgbClr val="FFFF00"/>
                </a:highlight>
              </a:rPr>
              <a:t> positiv besetzen – was kann jeder für sich tun?</a:t>
            </a:r>
            <a:endParaRPr lang="de-AT" sz="1700" dirty="0">
              <a:highlight>
                <a:srgbClr val="FFFF00"/>
              </a:highlight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6385C23-701C-FAD9-A895-CE10C195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9529"/>
            <a:ext cx="10510838" cy="741030"/>
          </a:xfrm>
        </p:spPr>
        <p:txBody>
          <a:bodyPr/>
          <a:lstStyle/>
          <a:p>
            <a:pPr algn="ctr"/>
            <a:r>
              <a:rPr lang="de-AT" sz="2400" dirty="0">
                <a:solidFill>
                  <a:schemeClr val="accent1">
                    <a:lumMod val="75000"/>
                  </a:schemeClr>
                </a:solidFill>
              </a:rPr>
              <a:t>Schüler- und Bildungsberatung (SBB) als </a:t>
            </a:r>
            <a:r>
              <a:rPr lang="de-AT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Teil </a:t>
            </a:r>
            <a:br>
              <a:rPr lang="de-AT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</a:br>
            <a:r>
              <a:rPr lang="de-AT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des psychosozialen Unterstützungssystems</a:t>
            </a:r>
          </a:p>
        </p:txBody>
      </p:sp>
    </p:spTree>
    <p:extLst>
      <p:ext uri="{BB962C8B-B14F-4D97-AF65-F5344CB8AC3E}">
        <p14:creationId xmlns:p14="http://schemas.microsoft.com/office/powerpoint/2010/main" val="41790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29A3717-7036-30B1-C38E-AD45B86BB3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17430" y="565353"/>
            <a:ext cx="7205035" cy="6178319"/>
          </a:xfr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4EF7A8-8024-ADAB-38CF-058DB901E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de-DE" smtClean="0"/>
              <a:pPr rtl="0">
                <a:spcAft>
                  <a:spcPts val="600"/>
                </a:spcAft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45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8" y="244548"/>
            <a:ext cx="10473069" cy="5762847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AT" sz="4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Hilfreiche Websites</a:t>
            </a:r>
            <a:br>
              <a:rPr lang="de-AT" sz="4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de-AT" sz="4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de-AT" sz="2800" b="0" cap="none" dirty="0">
                <a:solidFill>
                  <a:schemeClr val="tx1"/>
                </a:solidFill>
                <a:latin typeface="+mn-lt"/>
              </a:rPr>
              <a:t>www.schulpsychologie.at/schuelerber/schuelerinnenberatung</a:t>
            </a:r>
            <a:r>
              <a:rPr lang="de-AT" sz="2800" b="0" cap="none" dirty="0">
                <a:solidFill>
                  <a:schemeClr val="tx1"/>
                </a:solidFill>
                <a:latin typeface="+mn-lt"/>
              </a:rPr>
              <a:t> </a:t>
            </a:r>
            <a:br>
              <a:rPr lang="de-AT" sz="2800" b="0" cap="none" dirty="0">
                <a:solidFill>
                  <a:schemeClr val="tx1"/>
                </a:solidFill>
                <a:latin typeface="+mn-lt"/>
              </a:rPr>
            </a:br>
            <a:br>
              <a:rPr lang="de-AT" sz="2800" b="0" cap="none" dirty="0">
                <a:solidFill>
                  <a:schemeClr val="tx1"/>
                </a:solidFill>
                <a:latin typeface="+mn-lt"/>
              </a:rPr>
            </a:br>
            <a:r>
              <a:rPr lang="de-AT" sz="2800" b="0" cap="none" dirty="0">
                <a:solidFill>
                  <a:schemeClr val="tx1"/>
                </a:solidFill>
                <a:latin typeface="+mn-lt"/>
              </a:rPr>
              <a:t>www.schulpsychologie.at/gesundheitsfoerderung</a:t>
            </a:r>
            <a:r>
              <a:rPr lang="de-AT" sz="2800" b="0" cap="none" dirty="0">
                <a:solidFill>
                  <a:schemeClr val="tx1"/>
                </a:solidFill>
                <a:latin typeface="+mn-lt"/>
              </a:rPr>
              <a:t> </a:t>
            </a:r>
            <a:br>
              <a:rPr lang="de-AT" sz="2800" b="0" cap="none" dirty="0">
                <a:solidFill>
                  <a:schemeClr val="tx1"/>
                </a:solidFill>
                <a:latin typeface="+mn-lt"/>
              </a:rPr>
            </a:br>
            <a:br>
              <a:rPr lang="de-AT" sz="2800" b="0" cap="none" dirty="0">
                <a:solidFill>
                  <a:schemeClr val="tx1"/>
                </a:solidFill>
                <a:latin typeface="+mn-lt"/>
              </a:rPr>
            </a:br>
            <a:r>
              <a:rPr lang="de-DE" sz="2800" b="0" cap="none" dirty="0">
                <a:solidFill>
                  <a:schemeClr val="tx1"/>
                </a:solidFill>
                <a:latin typeface="+mn-lt"/>
              </a:rPr>
              <a:t>Schulpsychologie - Schulpsychologie - Bundesministerium Bildung, Wissenschaft und Forschung</a:t>
            </a:r>
            <a:endParaRPr lang="de-AT" sz="2400" b="0" cap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7B63AB-F25B-638F-DA15-869510F12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177" y="5861521"/>
            <a:ext cx="11578855" cy="608054"/>
          </a:xfrm>
        </p:spPr>
        <p:txBody>
          <a:bodyPr/>
          <a:lstStyle/>
          <a:p>
            <a:r>
              <a:rPr lang="de-DE" sz="2800" b="1" dirty="0">
							</a:rPr>
              <a:t>GIVE - Servicestelle für Gesundheitsförderung an Österreichs Schulen</a:t>
            </a:r>
            <a:endParaRPr lang="de-AT" sz="2800" b="1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21A0B5B-BBA9-5CF6-31F2-05DACA668B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4522" y="928688"/>
            <a:ext cx="10752690" cy="444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B2AACD-8957-ECCB-DD9F-B0CDCA046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07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ADC86BF-5D6B-63F6-C67A-DCD1F064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b="1" cap="all" dirty="0">
                <a:effectLst/>
              </a:rPr>
              <a:t>Wohlfühlzone Schule</a:t>
            </a:r>
            <a:br>
              <a:rPr lang="de-DE" b="1" cap="all" dirty="0">
                <a:effectLst/>
              </a:rPr>
            </a:b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25FE07-7D1C-CD7F-3571-092709766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000" b="1" i="0" dirty="0">
                <a:effectLst/>
              </a:rPr>
              <a:t>Initiative „Wohlfühlzone Schule“ verfolgt drei strategische Ziele:</a:t>
            </a:r>
            <a:br>
              <a:rPr lang="de-DE" sz="2000" b="0" i="0" dirty="0">
                <a:effectLst/>
              </a:rPr>
            </a:br>
            <a:endParaRPr lang="de-DE" sz="2000" b="0" i="0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de-DE" b="0" i="0" dirty="0">
                <a:effectLst/>
              </a:rPr>
              <a:t>Stärkung der psychosozialen Gesundheit und Resilienz, insbesondere</a:t>
            </a:r>
          </a:p>
          <a:p>
            <a:pPr>
              <a:buFont typeface="+mj-lt"/>
              <a:buAutoNum type="arabicPeriod"/>
            </a:pPr>
            <a:r>
              <a:rPr lang="de-DE" b="0" i="0" dirty="0">
                <a:effectLst/>
              </a:rPr>
              <a:t>Stärkung der Kompetenzen für psychosoziale Gesundheit (Lebenskompetenzen, psychosoziale Gesundheitskompetenz, etc.) bei Schüler und Schülerinnen, Schulleitungen, Lehrpersonen und dem nicht pädagogischen Personal sowie</a:t>
            </a:r>
          </a:p>
          <a:p>
            <a:pPr>
              <a:buFont typeface="+mj-lt"/>
              <a:buAutoNum type="arabicPeriod"/>
            </a:pPr>
            <a:r>
              <a:rPr lang="de-DE" b="0" i="0" dirty="0">
                <a:effectLst/>
              </a:rPr>
              <a:t>Initiierung von Schulentwicklungsprozessen zur Förderung der psychosozialen Gesundheit, zur Verbesserung des Schulklimas und zur Stärkung der Wissensbasis an Schulstandorten und bei begleitenden Organisationen.</a:t>
            </a:r>
          </a:p>
          <a:p>
            <a:pPr marL="0" indent="0">
              <a:buNone/>
            </a:pPr>
            <a:br>
              <a:rPr lang="de-DE" sz="1700" b="0" i="0" dirty="0">
                <a:effectLst/>
              </a:rPr>
            </a:br>
            <a:r>
              <a:rPr lang="de-DE" b="0" i="0" dirty="0">
                <a:effectLst/>
              </a:rPr>
              <a:t>Näheres unter </a:t>
            </a:r>
            <a:r>
              <a:rPr lang="de-DE" b="0" i="0" u="sng" dirty="0">
                <a:effectLst/>
              </a:rPr>
              <a:t>Wohlfühlzone Schule</a:t>
            </a:r>
            <a:r>
              <a:rPr lang="de-DE" b="0" i="0" dirty="0">
                <a:effectLst/>
              </a:rPr>
              <a:t>​​​​​​​ und </a:t>
            </a:r>
            <a:r>
              <a:rPr lang="de-DE" b="0" i="0" u="sng" dirty="0">
                <a:effectLst/>
              </a:rPr>
              <a:t>Wohlfühlpool</a:t>
            </a:r>
            <a:r>
              <a:rPr lang="de-DE" b="0" i="0" dirty="0">
                <a:effectLst/>
              </a:rPr>
              <a:t>. </a:t>
            </a:r>
          </a:p>
          <a:p>
            <a:endParaRPr lang="de-AT" sz="17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6B272D-E88F-C999-2FE2-A94C92679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de-DE" smtClean="0"/>
              <a:pPr rtl="0">
                <a:spcAft>
                  <a:spcPts val="600"/>
                </a:spcAft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531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1D5EE-280A-3F13-276F-398D4CBE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975" y="734291"/>
            <a:ext cx="7965461" cy="658573"/>
          </a:xfrm>
        </p:spPr>
        <p:txBody>
          <a:bodyPr/>
          <a:lstStyle/>
          <a:p>
            <a:r>
              <a:rPr lang="de-AT" dirty="0"/>
              <a:t>Positive Psychologie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4A9C1A-9ECC-E776-52A0-EDE0B14174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>
							</a:rPr>
              <a:t>Jugend stärken – IFTE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BDB24A-4DDD-1110-B6BB-5420D155A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de-DE" smtClean="0"/>
              <a:pPr rtl="0"/>
              <a:t>18</a:t>
            </a:fld>
            <a:endParaRPr lang="de-DE" dirty="0"/>
          </a:p>
        </p:txBody>
      </p:sp>
      <p:pic>
        <p:nvPicPr>
          <p:cNvPr id="7" name="Onlinemedien 6" title="Jedes Kind stärken &amp; Jugend stärken">
            <a:extLst>
              <a:ext uri="{FF2B5EF4-FFF2-40B4-BE49-F238E27FC236}">
                <a16:creationId xmlns:a16="http://schemas.microsoft.com/office/drawing/2014/main" id="{D52FCC8E-BE72-4D10-3D0C-16067D2162FD}"/>
              </a:ext>
            </a:extLst>
          </p:cNvPr>
          <p:cNvPicPr>
            <a:picLocks noRot="1" noChangeAspect="1"/>
          </p:cNvPicPr>
          <p:nvPr>
            <a:videoFile r:link=""/>
          </p:nvPr>
        </p:nvPicPr>
        <p:blipFill>
          <a:blip r:embed="rId5"/>
          <a:stretch>
            <a:fillRect/>
          </a:stretch>
        </p:blipFill>
        <p:spPr>
          <a:xfrm>
            <a:off x="3490293" y="2767205"/>
            <a:ext cx="6936136" cy="39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1D5EE-280A-3F13-276F-398D4CBE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975" y="734291"/>
            <a:ext cx="7965461" cy="658573"/>
          </a:xfrm>
        </p:spPr>
        <p:txBody>
          <a:bodyPr/>
          <a:lstStyle/>
          <a:p>
            <a:r>
              <a:rPr lang="de-AT" dirty="0"/>
              <a:t>Positive Psychologie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4A9C1A-9ECC-E776-52A0-EDE0B14174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>
							</a:rPr>
              <a:t>Jugend stärken – IFTE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BDB24A-4DDD-1110-B6BB-5420D155A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de-DE" smtClean="0"/>
              <a:pPr rtl="0"/>
              <a:t>19</a:t>
            </a:fld>
            <a:endParaRPr lang="de-DE" dirty="0"/>
          </a:p>
        </p:txBody>
      </p:sp>
      <p:pic>
        <p:nvPicPr>
          <p:cNvPr id="6" name="Onlinemedien 5" title="Lernen im 21. Jahrhundert">
            <a:extLst>
              <a:ext uri="{FF2B5EF4-FFF2-40B4-BE49-F238E27FC236}">
                <a16:creationId xmlns:a16="http://schemas.microsoft.com/office/drawing/2014/main" id="{D616BB22-FA21-FD8E-58D7-8964E917CA82}"/>
              </a:ext>
            </a:extLst>
          </p:cNvPr>
          <p:cNvPicPr>
            <a:picLocks noRot="1" noChangeAspect="1"/>
          </p:cNvPicPr>
          <p:nvPr>
            <a:videoFile r:link=""/>
          </p:nvPr>
        </p:nvPicPr>
        <p:blipFill>
          <a:blip r:embed="rId5"/>
          <a:stretch>
            <a:fillRect/>
          </a:stretch>
        </p:blipFill>
        <p:spPr>
          <a:xfrm>
            <a:off x="3460565" y="2839237"/>
            <a:ext cx="6644390" cy="37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3009"/>
            <a:ext cx="6583680" cy="1531357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96902"/>
            <a:ext cx="9058941" cy="489808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dirty="0"/>
              <a:t>Begrüßung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dirty="0"/>
              <a:t>Bericht Bundestreffen und Aufgabenprofil Schülerberatung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dirty="0"/>
              <a:t>Schulpsychologie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dirty="0">
                <a:highlight>
                  <a:srgbClr val="F5CDCE"/>
                </a:highlight>
              </a:rPr>
              <a:t>Pause</a:t>
            </a:r>
            <a:r>
              <a:rPr lang="de-DE" sz="2000">
                <a:highlight>
                  <a:srgbClr val="F5CDCE"/>
                </a:highlight>
              </a:rPr>
              <a:t>: 10:30 - 11:00</a:t>
            </a:r>
            <a:endParaRPr lang="de-DE" sz="2000" dirty="0">
              <a:highlight>
                <a:srgbClr val="F5CDCE"/>
              </a:highlight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dirty="0"/>
              <a:t>Kinder- und Jugendanwaltshaft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dirty="0"/>
              <a:t>Cybermobbing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dirty="0">
                <a:highlight>
                  <a:srgbClr val="F5CDCE"/>
                </a:highlight>
              </a:rPr>
              <a:t>Mittagspause: 12:30 - 14:00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dirty="0"/>
              <a:t>Autismus Spektrum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dirty="0"/>
              <a:t>Regionale Vernetzung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dirty="0">
                <a:highlight>
                  <a:srgbClr val="F5CDCE"/>
                </a:highlight>
              </a:rPr>
              <a:t>Ausblick und Ende: 16:00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de-DE" sz="105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fld id="{48F63A3B-78C7-47BE-AE5E-E10140E0464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5326F-894A-24E2-5486-6D1D616A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22" y="422295"/>
            <a:ext cx="10511627" cy="1012785"/>
          </a:xfrm>
        </p:spPr>
        <p:txBody>
          <a:bodyPr anchor="b">
            <a:normAutofit/>
          </a:bodyPr>
          <a:lstStyle/>
          <a:p>
            <a:r>
              <a:rPr lang="de-DE" dirty="0"/>
              <a:t>Schulfach </a:t>
            </a:r>
            <a:r>
              <a:rPr lang="de-DE" dirty="0">
							</a:rPr>
              <a:t>Selbstentwicklung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2FB40B-02CC-265A-0D56-585CBF55D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95" y="1609585"/>
            <a:ext cx="7917083" cy="51065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B1689-892D-F088-5DFD-F0AC07906A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de-DE" smtClean="0"/>
              <a:pPr rtl="0">
                <a:spcAft>
                  <a:spcPts val="600"/>
                </a:spcAft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43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3213716" cy="2727709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A7F45E3-0ED6-DC16-A8B6-7FA3581720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278945" y="789576"/>
            <a:ext cx="9634110" cy="597443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64269E-C69F-3995-8CED-313732106B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de-DE" smtClean="0"/>
              <a:pPr rtl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07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5A7EA19-101A-34A6-F20C-7F86F89936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456659" y="692943"/>
            <a:ext cx="9303489" cy="598322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46F340-120F-8DF5-2CDD-4E6E3BC66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de-DE" smtClean="0"/>
              <a:pPr rtl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37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E24643E-7A04-FEFF-8B76-34E51CC93B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10084" y="868581"/>
            <a:ext cx="8419512" cy="536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6508BF-2EB1-F1D2-8CD1-BB86F50AC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de-DE" smtClean="0"/>
              <a:pPr rtl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10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6988FF6-43B4-F720-D289-FA66E29427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75530" y="1016923"/>
            <a:ext cx="9124799" cy="502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05ABE-C1E4-9531-F3C4-527B7EE600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de-DE" smtClean="0"/>
              <a:pPr rtl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48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3329489-9EB9-86A8-FA58-E12FC0BBFEF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52850" y="0"/>
            <a:ext cx="8940442" cy="527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2F54E50-D48E-1ADD-926C-30EEDD1FDB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37B842-4BA2-24A0-F44A-DA12C7541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de-DE" smtClean="0"/>
              <a:pPr rtl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33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E8CDAB1-17E1-9975-CDBB-925793BA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86" y="791460"/>
            <a:ext cx="10511627" cy="1012785"/>
          </a:xfrm>
        </p:spPr>
        <p:txBody>
          <a:bodyPr/>
          <a:lstStyle/>
          <a:p>
            <a:r>
              <a:rPr lang="de-AT" sz="3200" dirty="0">
                <a:solidFill>
                  <a:schemeClr val="accent1">
                    <a:lumMod val="75000"/>
                  </a:schemeClr>
                </a:solidFill>
              </a:rPr>
              <a:t>Schüler- und Bildungsberatung (SBB) als Teil von </a:t>
            </a:r>
            <a:r>
              <a:rPr lang="de-AT" sz="3200" dirty="0" err="1">
                <a:solidFill>
                  <a:schemeClr val="accent1">
                    <a:lumMod val="75000"/>
                  </a:schemeClr>
                </a:solidFill>
              </a:rPr>
              <a:t>ibobb</a:t>
            </a:r>
            <a:endParaRPr lang="en-US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CCBF47-88B6-562E-7A2B-513C39597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2316067"/>
            <a:ext cx="11057860" cy="45419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Die SBB ist Teil von </a:t>
            </a:r>
            <a:r>
              <a:rPr lang="de-DE" sz="2400" dirty="0" err="1"/>
              <a:t>ibobb</a:t>
            </a:r>
            <a:r>
              <a:rPr lang="de-DE" sz="2400" dirty="0"/>
              <a:t>, aber auch Teil des psychosozialen Unterstützungssystems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Am Schulstandort braucht es getrennte Funktionen von SBB, BBO-Lehrkräfte und BO-Koordinatoren – 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Aufgaben von Schüler- und Bildungsberater/innen (SBB) werden komplexer und umfangreicher (Bildungsberatung / psychosoziale Beratung / Systemberatung)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highlight>
                  <a:srgbClr val="FFFF00"/>
                </a:highlight>
              </a:rPr>
              <a:t>Beratungsleistungen durch SBB sind nicht immer gut sichtbar </a:t>
            </a:r>
            <a:r>
              <a:rPr lang="de-DE" sz="2400" dirty="0"/>
              <a:t>(vgl. </a:t>
            </a:r>
            <a:r>
              <a:rPr lang="de-DE" sz="2400" dirty="0" err="1"/>
              <a:t>Maturierendenbefragung</a:t>
            </a:r>
            <a:r>
              <a:rPr lang="de-DE" sz="2400" dirty="0"/>
              <a:t>)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Landes-ARGE-Tage sind wichtiger denn je und verpflichtend durch Landes-ARGE-Leitungen umzusetzen (RS 22/2017). Sie dienen dem Austausch, der Vernetzung und Qualitätssicherung! 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Hochschullehrgänge (HSL) für die SBB sollten ab 2024/25 schulartenübergreifend sein  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Vernetzung mit SQM/</a:t>
            </a:r>
            <a:r>
              <a:rPr lang="de-DE" sz="2400" dirty="0" err="1"/>
              <a:t>ibobb</a:t>
            </a:r>
            <a:r>
              <a:rPr lang="de-DE" sz="2400" dirty="0"/>
              <a:t>-Verantwortlichen &amp; PH im Bundesland stärken!</a:t>
            </a:r>
          </a:p>
          <a:p>
            <a:pPr>
              <a:lnSpc>
                <a:spcPct val="90000"/>
              </a:lnSpc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DB6EA6-99FB-821E-2871-0E6831D3B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de-DE" smtClean="0"/>
              <a:pPr rtl="0">
                <a:spcAft>
                  <a:spcPts val="600"/>
                </a:spcAft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073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BD9EC6D-9259-6D97-5740-5C890055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10675088" cy="1091627"/>
          </a:xfrm>
        </p:spPr>
        <p:txBody>
          <a:bodyPr/>
          <a:lstStyle/>
          <a:p>
            <a:pPr algn="ctr"/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der/die </a:t>
            </a:r>
            <a:r>
              <a:rPr lang="en-US" dirty="0" err="1"/>
              <a:t>SchülerberaterIn</a:t>
            </a:r>
            <a:r>
              <a:rPr lang="en-US" dirty="0"/>
              <a:t> an der Schule?</a:t>
            </a:r>
          </a:p>
        </p:txBody>
      </p:sp>
      <p:pic>
        <p:nvPicPr>
          <p:cNvPr id="10" name="Inhaltsplatzhalter 9" descr="Ein Bild, das Text, Menschliches Gesicht, Lächeln, Brille enthält.&#10;&#10;KI-generierte Inhalte können fehlerhaft sein.">
            <a:extLst>
              <a:ext uri="{FF2B5EF4-FFF2-40B4-BE49-F238E27FC236}">
                <a16:creationId xmlns:a16="http://schemas.microsoft.com/office/drawing/2014/main" id="{C336F073-677D-EE3D-71F4-1C91A0311DA0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602512" y="1894225"/>
            <a:ext cx="3244659" cy="458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7A577B-8E32-9DA7-9069-F77B14465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de-DE" smtClean="0"/>
              <a:pPr rtl="0">
                <a:spcAft>
                  <a:spcPts val="600"/>
                </a:spcAft>
              </a:pPr>
              <a:t>9</a:t>
            </a:fld>
            <a:endParaRPr lang="de-DE"/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D023AC9B-9D48-A0F0-3AED-BB4EE6EF5D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20366" y="2140599"/>
            <a:ext cx="7405659" cy="4342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397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6_TF78438558_Win32" id="{E5260DE1-892A-45A6-87FB-B6B6CDB6D88C}" vid="{7982CA12-75BD-4F5A-9434-39D83265C9E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230e9df3-be65-4c73-a93b-d1236ebd677e"/>
    <ds:schemaRef ds:uri="16c05727-aa75-4e4a-9b5f-8a80a1165891"/>
    <ds:schemaRef ds:uri="http://purl.org/dc/dcmitype/"/>
    <ds:schemaRef ds:uri="71af3243-3dd4-4a8d-8c0d-dd76da1f02a5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{78EC1D46-B5B6-4780-8257-11F540BB679E}tf78438558_win32</Template>
  <TotalTime>0</TotalTime>
  <Words>848</Words>
  <Application>Microsoft Office PowerPoint</Application>
  <PresentationFormat>Breitbild</PresentationFormat>
  <Paragraphs>89</Paragraphs>
  <Slides>21</Slides>
  <Notes>16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Sabon Next LT</vt:lpstr>
      <vt:lpstr>Segoe UI</vt:lpstr>
      <vt:lpstr>Wingdings</vt:lpstr>
      <vt:lpstr>Benutzerdefiniert</vt:lpstr>
      <vt:lpstr>1. Vernetzungstag der Tiroler Schülerberater 2025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Schüler- und Bildungsberatung (SBB) als Teil von ibobb</vt:lpstr>
      <vt:lpstr>Wer ist der/die SchülerberaterIn an der Schule?</vt:lpstr>
      <vt:lpstr>IBOBB: BILDUNGSPOLITISCHES LEITPROJEKT DER BUNDESREGIERUNG</vt:lpstr>
      <vt:lpstr>IBOBB Portal: http://portal.ibobb.at</vt:lpstr>
      <vt:lpstr>Aufgabe der SBB: Weitergabe von Informationen in der Laufbahnberatung (RS 22/2017)</vt:lpstr>
      <vt:lpstr>Schüler- und Bildungsberatung (SBB) als Teil  des psychosozialen Unterstützungssystems</vt:lpstr>
      <vt:lpstr>PowerPoint-Präsentation</vt:lpstr>
      <vt:lpstr>Hilfreiche Websites  www.schulpsychologie.at/schuelerber/schuelerinnenberatung   www.schulpsychologie.at/gesundheitsfoerderung   Schulpsychologie - Schulpsychologie - Bundesministerium Bildung, Wissenschaft und Forschung</vt:lpstr>
      <vt:lpstr>PowerPoint-Präsentation</vt:lpstr>
      <vt:lpstr>Wohlfühlzone Schule </vt:lpstr>
      <vt:lpstr>Positive Psychologie</vt:lpstr>
      <vt:lpstr>Positive Psychologie</vt:lpstr>
      <vt:lpstr>Schulfach Selbstentwicklung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Klingenschmid Johanna</dc:creator>
  <cp:lastModifiedBy>Klingenschmid Johanna</cp:lastModifiedBy>
  <cp:revision>2</cp:revision>
  <dcterms:created xsi:type="dcterms:W3CDTF">2025-02-16T12:48:12Z</dcterms:created>
  <dcterms:modified xsi:type="dcterms:W3CDTF">2025-02-24T21:11:48Z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